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6" r:id="rId1"/>
  </p:sldMasterIdLst>
  <p:notesMasterIdLst>
    <p:notesMasterId r:id="rId13"/>
  </p:notesMasterIdLst>
  <p:sldIdLst>
    <p:sldId id="257" r:id="rId2"/>
    <p:sldId id="1143" r:id="rId3"/>
    <p:sldId id="752" r:id="rId4"/>
    <p:sldId id="1146" r:id="rId5"/>
    <p:sldId id="270" r:id="rId6"/>
    <p:sldId id="271" r:id="rId7"/>
    <p:sldId id="272" r:id="rId8"/>
    <p:sldId id="1148" r:id="rId9"/>
    <p:sldId id="274" r:id="rId10"/>
    <p:sldId id="263" r:id="rId11"/>
    <p:sldId id="269" r:id="rId12"/>
  </p:sldIdLst>
  <p:sldSz cx="12192000" cy="6858000"/>
  <p:notesSz cx="7104063" cy="10234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9377" autoAdjust="0"/>
  </p:normalViewPr>
  <p:slideViewPr>
    <p:cSldViewPr snapToGrid="0" showGuides="1">
      <p:cViewPr varScale="1">
        <p:scale>
          <a:sx n="85" d="100"/>
          <a:sy n="85" d="100"/>
        </p:scale>
        <p:origin x="816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371A094-36B7-4A72-A2BD-292A19A0CBD3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FEF99CF5-E42D-4DAB-830F-B76E227D79F3}">
      <dgm:prSet phldrT="[Texte]"/>
      <dgm:spPr/>
      <dgm:t>
        <a:bodyPr/>
        <a:lstStyle/>
        <a:p>
          <a:pPr>
            <a:buNone/>
          </a:pPr>
          <a:r>
            <a:rPr lang="fr-FR" b="0" i="0" u="none" strike="noStrike" cap="none" spc="0" baseline="0" dirty="0">
              <a:solidFill>
                <a:srgbClr val="FFFFFF"/>
              </a:solidFill>
              <a:uFillTx/>
              <a:latin typeface="+mj-lt"/>
            </a:rPr>
            <a:t>Attractivité métiers &amp; </a:t>
          </a:r>
          <a:r>
            <a:rPr lang="fr-FR" b="0" i="0" u="none" strike="noStrike" cap="none" spc="0" baseline="0" dirty="0" err="1">
              <a:solidFill>
                <a:srgbClr val="FFFFFF"/>
              </a:solidFill>
              <a:uFillTx/>
              <a:latin typeface="+mj-lt"/>
            </a:rPr>
            <a:t>Sourcing</a:t>
          </a:r>
          <a:endParaRPr lang="fr-FR" b="0" dirty="0">
            <a:latin typeface="+mj-lt"/>
          </a:endParaRPr>
        </a:p>
      </dgm:t>
    </dgm:pt>
    <dgm:pt modelId="{9FF029AD-2A08-43A7-9088-09828E0E993B}" type="parTrans" cxnId="{3D37D626-84D3-4E96-8D48-10B0FB990798}">
      <dgm:prSet/>
      <dgm:spPr/>
      <dgm:t>
        <a:bodyPr/>
        <a:lstStyle/>
        <a:p>
          <a:endParaRPr lang="fr-FR"/>
        </a:p>
      </dgm:t>
    </dgm:pt>
    <dgm:pt modelId="{F967958C-FE50-45A9-93FD-A353309B2F53}" type="sibTrans" cxnId="{3D37D626-84D3-4E96-8D48-10B0FB990798}">
      <dgm:prSet/>
      <dgm:spPr/>
      <dgm:t>
        <a:bodyPr/>
        <a:lstStyle/>
        <a:p>
          <a:endParaRPr lang="fr-FR"/>
        </a:p>
      </dgm:t>
    </dgm:pt>
    <dgm:pt modelId="{3FE7529B-7C8C-49AB-9AB0-B958B42576E8}">
      <dgm:prSet phldrT="[Texte]"/>
      <dgm:spPr/>
      <dgm:t>
        <a:bodyPr/>
        <a:lstStyle/>
        <a:p>
          <a:r>
            <a:rPr lang="fr-FR" dirty="0"/>
            <a:t>Accompagnement Formation</a:t>
          </a:r>
        </a:p>
      </dgm:t>
    </dgm:pt>
    <dgm:pt modelId="{E7DF2360-4902-4B5A-B20C-36CC051E91E7}" type="parTrans" cxnId="{0E66AAF3-6C17-4290-8566-B09F796EC75E}">
      <dgm:prSet/>
      <dgm:spPr/>
      <dgm:t>
        <a:bodyPr/>
        <a:lstStyle/>
        <a:p>
          <a:endParaRPr lang="fr-FR"/>
        </a:p>
      </dgm:t>
    </dgm:pt>
    <dgm:pt modelId="{6B725660-5D0E-4544-B94E-5D42C1C2CB4D}" type="sibTrans" cxnId="{0E66AAF3-6C17-4290-8566-B09F796EC75E}">
      <dgm:prSet/>
      <dgm:spPr/>
      <dgm:t>
        <a:bodyPr/>
        <a:lstStyle/>
        <a:p>
          <a:endParaRPr lang="fr-FR"/>
        </a:p>
      </dgm:t>
    </dgm:pt>
    <dgm:pt modelId="{64081922-F64E-4551-98CA-49713DD647A9}">
      <dgm:prSet phldrT="[Texte]"/>
      <dgm:spPr/>
      <dgm:t>
        <a:bodyPr/>
        <a:lstStyle/>
        <a:p>
          <a:r>
            <a:rPr lang="fr-FR" dirty="0"/>
            <a:t>Engagement des entreprises</a:t>
          </a:r>
        </a:p>
      </dgm:t>
    </dgm:pt>
    <dgm:pt modelId="{65D8EA86-312B-46BA-AF9A-ECB9E4A88526}" type="parTrans" cxnId="{B0B95C77-33FF-4644-B5E7-59F8B5B2750E}">
      <dgm:prSet/>
      <dgm:spPr/>
      <dgm:t>
        <a:bodyPr/>
        <a:lstStyle/>
        <a:p>
          <a:endParaRPr lang="fr-FR"/>
        </a:p>
      </dgm:t>
    </dgm:pt>
    <dgm:pt modelId="{D33BC5AA-60B4-4357-A11C-DFA843630A01}" type="sibTrans" cxnId="{B0B95C77-33FF-4644-B5E7-59F8B5B2750E}">
      <dgm:prSet/>
      <dgm:spPr/>
      <dgm:t>
        <a:bodyPr/>
        <a:lstStyle/>
        <a:p>
          <a:endParaRPr lang="fr-FR"/>
        </a:p>
      </dgm:t>
    </dgm:pt>
    <dgm:pt modelId="{1F436731-FA78-4957-BBB5-98122BF717B7}" type="pres">
      <dgm:prSet presAssocID="{1371A094-36B7-4A72-A2BD-292A19A0CBD3}" presName="Name0" presStyleCnt="0">
        <dgm:presLayoutVars>
          <dgm:dir/>
          <dgm:resizeHandles val="exact"/>
        </dgm:presLayoutVars>
      </dgm:prSet>
      <dgm:spPr/>
    </dgm:pt>
    <dgm:pt modelId="{C1CC3B9F-677C-4CDE-89A6-B9F794BF735D}" type="pres">
      <dgm:prSet presAssocID="{FEF99CF5-E42D-4DAB-830F-B76E227D79F3}" presName="node" presStyleLbl="node1" presStyleIdx="0" presStyleCnt="3">
        <dgm:presLayoutVars>
          <dgm:bulletEnabled val="1"/>
        </dgm:presLayoutVars>
      </dgm:prSet>
      <dgm:spPr/>
    </dgm:pt>
    <dgm:pt modelId="{A1233D66-B61B-4E0A-AF39-168D809D5180}" type="pres">
      <dgm:prSet presAssocID="{F967958C-FE50-45A9-93FD-A353309B2F53}" presName="sibTrans" presStyleLbl="sibTrans2D1" presStyleIdx="0" presStyleCnt="2"/>
      <dgm:spPr/>
    </dgm:pt>
    <dgm:pt modelId="{2F7133E9-5FEB-40EF-A6DD-7B9ACD77C7EA}" type="pres">
      <dgm:prSet presAssocID="{F967958C-FE50-45A9-93FD-A353309B2F53}" presName="connectorText" presStyleLbl="sibTrans2D1" presStyleIdx="0" presStyleCnt="2"/>
      <dgm:spPr/>
    </dgm:pt>
    <dgm:pt modelId="{E9DBBD63-9A01-43D3-9011-48E5EE60A39B}" type="pres">
      <dgm:prSet presAssocID="{3FE7529B-7C8C-49AB-9AB0-B958B42576E8}" presName="node" presStyleLbl="node1" presStyleIdx="1" presStyleCnt="3">
        <dgm:presLayoutVars>
          <dgm:bulletEnabled val="1"/>
        </dgm:presLayoutVars>
      </dgm:prSet>
      <dgm:spPr/>
    </dgm:pt>
    <dgm:pt modelId="{A8FE5B6A-476D-42ED-9290-9055E718E6DF}" type="pres">
      <dgm:prSet presAssocID="{6B725660-5D0E-4544-B94E-5D42C1C2CB4D}" presName="sibTrans" presStyleLbl="sibTrans2D1" presStyleIdx="1" presStyleCnt="2"/>
      <dgm:spPr/>
    </dgm:pt>
    <dgm:pt modelId="{D79B0C44-0CBE-4249-B8D0-12EA94AF3CDF}" type="pres">
      <dgm:prSet presAssocID="{6B725660-5D0E-4544-B94E-5D42C1C2CB4D}" presName="connectorText" presStyleLbl="sibTrans2D1" presStyleIdx="1" presStyleCnt="2"/>
      <dgm:spPr/>
    </dgm:pt>
    <dgm:pt modelId="{B4EECDCB-133D-4785-89CA-277FF3AD5605}" type="pres">
      <dgm:prSet presAssocID="{64081922-F64E-4551-98CA-49713DD647A9}" presName="node" presStyleLbl="node1" presStyleIdx="2" presStyleCnt="3">
        <dgm:presLayoutVars>
          <dgm:bulletEnabled val="1"/>
        </dgm:presLayoutVars>
      </dgm:prSet>
      <dgm:spPr/>
    </dgm:pt>
  </dgm:ptLst>
  <dgm:cxnLst>
    <dgm:cxn modelId="{81DEE604-EAC5-4A87-86BD-239A325CCB6B}" type="presOf" srcId="{6B725660-5D0E-4544-B94E-5D42C1C2CB4D}" destId="{A8FE5B6A-476D-42ED-9290-9055E718E6DF}" srcOrd="0" destOrd="0" presId="urn:microsoft.com/office/officeart/2005/8/layout/process1"/>
    <dgm:cxn modelId="{0F65930E-4840-4BBD-A051-2FDA2C0586DD}" type="presOf" srcId="{3FE7529B-7C8C-49AB-9AB0-B958B42576E8}" destId="{E9DBBD63-9A01-43D3-9011-48E5EE60A39B}" srcOrd="0" destOrd="0" presId="urn:microsoft.com/office/officeart/2005/8/layout/process1"/>
    <dgm:cxn modelId="{3D37D626-84D3-4E96-8D48-10B0FB990798}" srcId="{1371A094-36B7-4A72-A2BD-292A19A0CBD3}" destId="{FEF99CF5-E42D-4DAB-830F-B76E227D79F3}" srcOrd="0" destOrd="0" parTransId="{9FF029AD-2A08-43A7-9088-09828E0E993B}" sibTransId="{F967958C-FE50-45A9-93FD-A353309B2F53}"/>
    <dgm:cxn modelId="{3EF61671-1E42-4B1A-8FEB-DA430807AF15}" type="presOf" srcId="{64081922-F64E-4551-98CA-49713DD647A9}" destId="{B4EECDCB-133D-4785-89CA-277FF3AD5605}" srcOrd="0" destOrd="0" presId="urn:microsoft.com/office/officeart/2005/8/layout/process1"/>
    <dgm:cxn modelId="{B0B95C77-33FF-4644-B5E7-59F8B5B2750E}" srcId="{1371A094-36B7-4A72-A2BD-292A19A0CBD3}" destId="{64081922-F64E-4551-98CA-49713DD647A9}" srcOrd="2" destOrd="0" parTransId="{65D8EA86-312B-46BA-AF9A-ECB9E4A88526}" sibTransId="{D33BC5AA-60B4-4357-A11C-DFA843630A01}"/>
    <dgm:cxn modelId="{4D97E48A-FFFF-4B17-A324-31EF18DCDF80}" type="presOf" srcId="{1371A094-36B7-4A72-A2BD-292A19A0CBD3}" destId="{1F436731-FA78-4957-BBB5-98122BF717B7}" srcOrd="0" destOrd="0" presId="urn:microsoft.com/office/officeart/2005/8/layout/process1"/>
    <dgm:cxn modelId="{478AF2BE-AC19-4CD5-8B92-803C4C322E0F}" type="presOf" srcId="{FEF99CF5-E42D-4DAB-830F-B76E227D79F3}" destId="{C1CC3B9F-677C-4CDE-89A6-B9F794BF735D}" srcOrd="0" destOrd="0" presId="urn:microsoft.com/office/officeart/2005/8/layout/process1"/>
    <dgm:cxn modelId="{B3F564C7-33C1-4F12-946D-F5DACAF92D0D}" type="presOf" srcId="{6B725660-5D0E-4544-B94E-5D42C1C2CB4D}" destId="{D79B0C44-0CBE-4249-B8D0-12EA94AF3CDF}" srcOrd="1" destOrd="0" presId="urn:microsoft.com/office/officeart/2005/8/layout/process1"/>
    <dgm:cxn modelId="{631104D8-C2AC-4A5E-971D-219A01711CB4}" type="presOf" srcId="{F967958C-FE50-45A9-93FD-A353309B2F53}" destId="{A1233D66-B61B-4E0A-AF39-168D809D5180}" srcOrd="0" destOrd="0" presId="urn:microsoft.com/office/officeart/2005/8/layout/process1"/>
    <dgm:cxn modelId="{D63BE9DF-EB46-4292-B309-584EE83C6E51}" type="presOf" srcId="{F967958C-FE50-45A9-93FD-A353309B2F53}" destId="{2F7133E9-5FEB-40EF-A6DD-7B9ACD77C7EA}" srcOrd="1" destOrd="0" presId="urn:microsoft.com/office/officeart/2005/8/layout/process1"/>
    <dgm:cxn modelId="{0E66AAF3-6C17-4290-8566-B09F796EC75E}" srcId="{1371A094-36B7-4A72-A2BD-292A19A0CBD3}" destId="{3FE7529B-7C8C-49AB-9AB0-B958B42576E8}" srcOrd="1" destOrd="0" parTransId="{E7DF2360-4902-4B5A-B20C-36CC051E91E7}" sibTransId="{6B725660-5D0E-4544-B94E-5D42C1C2CB4D}"/>
    <dgm:cxn modelId="{7DE79FDB-32A3-4C84-8ED4-80B50829B4F2}" type="presParOf" srcId="{1F436731-FA78-4957-BBB5-98122BF717B7}" destId="{C1CC3B9F-677C-4CDE-89A6-B9F794BF735D}" srcOrd="0" destOrd="0" presId="urn:microsoft.com/office/officeart/2005/8/layout/process1"/>
    <dgm:cxn modelId="{D0C11BD4-382B-49A9-9E7D-ABCA626DAB65}" type="presParOf" srcId="{1F436731-FA78-4957-BBB5-98122BF717B7}" destId="{A1233D66-B61B-4E0A-AF39-168D809D5180}" srcOrd="1" destOrd="0" presId="urn:microsoft.com/office/officeart/2005/8/layout/process1"/>
    <dgm:cxn modelId="{9B016A9E-ADDC-4E36-9278-2C7685C57623}" type="presParOf" srcId="{A1233D66-B61B-4E0A-AF39-168D809D5180}" destId="{2F7133E9-5FEB-40EF-A6DD-7B9ACD77C7EA}" srcOrd="0" destOrd="0" presId="urn:microsoft.com/office/officeart/2005/8/layout/process1"/>
    <dgm:cxn modelId="{B5852828-2E1D-4E33-871B-E69374DFEC02}" type="presParOf" srcId="{1F436731-FA78-4957-BBB5-98122BF717B7}" destId="{E9DBBD63-9A01-43D3-9011-48E5EE60A39B}" srcOrd="2" destOrd="0" presId="urn:microsoft.com/office/officeart/2005/8/layout/process1"/>
    <dgm:cxn modelId="{36CBB33D-6251-4B4B-A779-05969A774C25}" type="presParOf" srcId="{1F436731-FA78-4957-BBB5-98122BF717B7}" destId="{A8FE5B6A-476D-42ED-9290-9055E718E6DF}" srcOrd="3" destOrd="0" presId="urn:microsoft.com/office/officeart/2005/8/layout/process1"/>
    <dgm:cxn modelId="{0DF46159-7EA3-4BD8-8A23-0282E20FB857}" type="presParOf" srcId="{A8FE5B6A-476D-42ED-9290-9055E718E6DF}" destId="{D79B0C44-0CBE-4249-B8D0-12EA94AF3CDF}" srcOrd="0" destOrd="0" presId="urn:microsoft.com/office/officeart/2005/8/layout/process1"/>
    <dgm:cxn modelId="{38E76BAF-DA8B-4536-8A32-CDEF94EBFB3E}" type="presParOf" srcId="{1F436731-FA78-4957-BBB5-98122BF717B7}" destId="{B4EECDCB-133D-4785-89CA-277FF3AD5605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CC3B9F-677C-4CDE-89A6-B9F794BF735D}">
      <dsp:nvSpPr>
        <dsp:cNvPr id="0" name=""/>
        <dsp:cNvSpPr/>
      </dsp:nvSpPr>
      <dsp:spPr>
        <a:xfrm>
          <a:off x="9803" y="945568"/>
          <a:ext cx="2930264" cy="175815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600" b="0" i="0" u="none" strike="noStrike" kern="1200" cap="none" spc="0" baseline="0" dirty="0">
              <a:solidFill>
                <a:srgbClr val="FFFFFF"/>
              </a:solidFill>
              <a:uFillTx/>
              <a:latin typeface="+mj-lt"/>
            </a:rPr>
            <a:t>Attractivité métiers &amp; </a:t>
          </a:r>
          <a:r>
            <a:rPr lang="fr-FR" sz="2600" b="0" i="0" u="none" strike="noStrike" kern="1200" cap="none" spc="0" baseline="0" dirty="0" err="1">
              <a:solidFill>
                <a:srgbClr val="FFFFFF"/>
              </a:solidFill>
              <a:uFillTx/>
              <a:latin typeface="+mj-lt"/>
            </a:rPr>
            <a:t>Sourcing</a:t>
          </a:r>
          <a:endParaRPr lang="fr-FR" sz="2600" b="0" kern="1200" dirty="0">
            <a:latin typeface="+mj-lt"/>
          </a:endParaRPr>
        </a:p>
      </dsp:txBody>
      <dsp:txXfrm>
        <a:off x="61298" y="997063"/>
        <a:ext cx="2827274" cy="1655168"/>
      </dsp:txXfrm>
    </dsp:sp>
    <dsp:sp modelId="{A1233D66-B61B-4E0A-AF39-168D809D5180}">
      <dsp:nvSpPr>
        <dsp:cNvPr id="0" name=""/>
        <dsp:cNvSpPr/>
      </dsp:nvSpPr>
      <dsp:spPr>
        <a:xfrm>
          <a:off x="3233094" y="1461294"/>
          <a:ext cx="621215" cy="72670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2100" kern="1200"/>
        </a:p>
      </dsp:txBody>
      <dsp:txXfrm>
        <a:off x="3233094" y="1606635"/>
        <a:ext cx="434851" cy="436023"/>
      </dsp:txXfrm>
    </dsp:sp>
    <dsp:sp modelId="{E9DBBD63-9A01-43D3-9011-48E5EE60A39B}">
      <dsp:nvSpPr>
        <dsp:cNvPr id="0" name=""/>
        <dsp:cNvSpPr/>
      </dsp:nvSpPr>
      <dsp:spPr>
        <a:xfrm>
          <a:off x="4112173" y="945568"/>
          <a:ext cx="2930264" cy="175815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600" kern="1200" dirty="0"/>
            <a:t>Accompagnement Formation</a:t>
          </a:r>
        </a:p>
      </dsp:txBody>
      <dsp:txXfrm>
        <a:off x="4163668" y="997063"/>
        <a:ext cx="2827274" cy="1655168"/>
      </dsp:txXfrm>
    </dsp:sp>
    <dsp:sp modelId="{A8FE5B6A-476D-42ED-9290-9055E718E6DF}">
      <dsp:nvSpPr>
        <dsp:cNvPr id="0" name=""/>
        <dsp:cNvSpPr/>
      </dsp:nvSpPr>
      <dsp:spPr>
        <a:xfrm>
          <a:off x="7335463" y="1461294"/>
          <a:ext cx="621215" cy="72670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2100" kern="1200"/>
        </a:p>
      </dsp:txBody>
      <dsp:txXfrm>
        <a:off x="7335463" y="1606635"/>
        <a:ext cx="434851" cy="436023"/>
      </dsp:txXfrm>
    </dsp:sp>
    <dsp:sp modelId="{B4EECDCB-133D-4785-89CA-277FF3AD5605}">
      <dsp:nvSpPr>
        <dsp:cNvPr id="0" name=""/>
        <dsp:cNvSpPr/>
      </dsp:nvSpPr>
      <dsp:spPr>
        <a:xfrm>
          <a:off x="8214543" y="945568"/>
          <a:ext cx="2930264" cy="175815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600" kern="1200" dirty="0"/>
            <a:t>Engagement des entreprises</a:t>
          </a:r>
        </a:p>
      </dsp:txBody>
      <dsp:txXfrm>
        <a:off x="8266038" y="997063"/>
        <a:ext cx="2827274" cy="16551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3;n">
            <a:extLst>
              <a:ext uri="{FF2B5EF4-FFF2-40B4-BE49-F238E27FC236}">
                <a16:creationId xmlns:a16="http://schemas.microsoft.com/office/drawing/2014/main" id="{0FB6B5B0-0463-4A24-E78E-4BD9633ABD6D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078428" cy="513508"/>
          </a:xfrm>
          <a:prstGeom prst="rect">
            <a:avLst/>
          </a:prstGeom>
          <a:noFill/>
          <a:ln>
            <a:noFill/>
          </a:ln>
        </p:spPr>
        <p:txBody>
          <a:bodyPr vert="horz" wrap="square" lIns="99056" tIns="49514" rIns="99056" bIns="49514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1300" b="0" i="0" u="none" strike="noStrike" kern="0" cap="none" spc="0" baseline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</a:defRPr>
            </a:lvl1pPr>
          </a:lstStyle>
          <a:p>
            <a:pPr lvl="0"/>
            <a:endParaRPr lang="fr-FR"/>
          </a:p>
        </p:txBody>
      </p:sp>
      <p:sp>
        <p:nvSpPr>
          <p:cNvPr id="3" name="Google Shape;4;n">
            <a:extLst>
              <a:ext uri="{FF2B5EF4-FFF2-40B4-BE49-F238E27FC236}">
                <a16:creationId xmlns:a16="http://schemas.microsoft.com/office/drawing/2014/main" id="{A573D987-6F15-4250-7843-553F03E35EA9}"/>
              </a:ext>
            </a:extLst>
          </p:cNvPr>
          <p:cNvSpPr txBox="1">
            <a:spLocks noGrp="1"/>
          </p:cNvSpPr>
          <p:nvPr>
            <p:ph type="dt" idx="1"/>
          </p:nvPr>
        </p:nvSpPr>
        <p:spPr>
          <a:xfrm>
            <a:off x="4023990" y="0"/>
            <a:ext cx="3078428" cy="513508"/>
          </a:xfrm>
          <a:prstGeom prst="rect">
            <a:avLst/>
          </a:prstGeom>
          <a:noFill/>
          <a:ln>
            <a:noFill/>
          </a:ln>
        </p:spPr>
        <p:txBody>
          <a:bodyPr vert="horz" wrap="square" lIns="99056" tIns="49514" rIns="99056" bIns="49514" anchor="t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1300" b="0" i="0" u="none" strike="noStrike" kern="0" cap="none" spc="0" baseline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</a:defRPr>
            </a:lvl1pPr>
          </a:lstStyle>
          <a:p>
            <a:pPr lvl="0"/>
            <a:endParaRPr lang="fr-FR"/>
          </a:p>
        </p:txBody>
      </p:sp>
      <p:sp>
        <p:nvSpPr>
          <p:cNvPr id="4" name="Google Shape;5;n">
            <a:extLst>
              <a:ext uri="{FF2B5EF4-FFF2-40B4-BE49-F238E27FC236}">
                <a16:creationId xmlns:a16="http://schemas.microsoft.com/office/drawing/2014/main" id="{772A10B9-9A9F-7036-AEB1-1115D89C111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82602" y="1279529"/>
            <a:ext cx="6140452" cy="3454402"/>
          </a:xfrm>
          <a:prstGeom prst="rect">
            <a:avLst/>
          </a:prstGeom>
          <a:noFill/>
          <a:ln w="12701" cap="flat">
            <a:solidFill>
              <a:srgbClr val="000000"/>
            </a:solidFill>
            <a:prstDash val="solid"/>
            <a:round/>
          </a:ln>
        </p:spPr>
      </p:sp>
      <p:sp>
        <p:nvSpPr>
          <p:cNvPr id="5" name="Google Shape;6;n">
            <a:extLst>
              <a:ext uri="{FF2B5EF4-FFF2-40B4-BE49-F238E27FC236}">
                <a16:creationId xmlns:a16="http://schemas.microsoft.com/office/drawing/2014/main" id="{977FEF20-FC98-0679-6676-F37364488BFC}"/>
              </a:ext>
            </a:extLst>
          </p:cNvPr>
          <p:cNvSpPr txBox="1">
            <a:spLocks noGrp="1"/>
          </p:cNvSpPr>
          <p:nvPr>
            <p:ph type="body" sz="quarter" idx="3"/>
          </p:nvPr>
        </p:nvSpPr>
        <p:spPr>
          <a:xfrm>
            <a:off x="710406" y="4925406"/>
            <a:ext cx="5683252" cy="4029879"/>
          </a:xfrm>
          <a:prstGeom prst="rect">
            <a:avLst/>
          </a:prstGeom>
          <a:noFill/>
          <a:ln>
            <a:noFill/>
          </a:ln>
        </p:spPr>
        <p:txBody>
          <a:bodyPr vert="horz" wrap="square" lIns="99056" tIns="49514" rIns="99056" bIns="49514" anchor="t" anchorCtr="0" compatLnSpc="1">
            <a:noAutofit/>
          </a:bodyPr>
          <a:lstStyle/>
          <a:p>
            <a:pPr lvl="0"/>
            <a:endParaRPr lang="fr-FR"/>
          </a:p>
        </p:txBody>
      </p:sp>
      <p:sp>
        <p:nvSpPr>
          <p:cNvPr id="6" name="Google Shape;7;n">
            <a:extLst>
              <a:ext uri="{FF2B5EF4-FFF2-40B4-BE49-F238E27FC236}">
                <a16:creationId xmlns:a16="http://schemas.microsoft.com/office/drawing/2014/main" id="{871BC4D3-C21A-C424-6FE0-016751332A8F}"/>
              </a:ext>
            </a:extLst>
          </p:cNvPr>
          <p:cNvSpPr txBox="1">
            <a:spLocks noGrp="1"/>
          </p:cNvSpPr>
          <p:nvPr>
            <p:ph type="ftr" sz="quarter" idx="4"/>
          </p:nvPr>
        </p:nvSpPr>
        <p:spPr>
          <a:xfrm>
            <a:off x="0" y="9721105"/>
            <a:ext cx="3078428" cy="513508"/>
          </a:xfrm>
          <a:prstGeom prst="rect">
            <a:avLst/>
          </a:prstGeom>
          <a:noFill/>
          <a:ln>
            <a:noFill/>
          </a:ln>
        </p:spPr>
        <p:txBody>
          <a:bodyPr vert="horz" wrap="square" lIns="99056" tIns="49514" rIns="99056" bIns="49514" anchor="b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1300" b="0" i="0" u="none" strike="noStrike" kern="0" cap="none" spc="0" baseline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</a:defRPr>
            </a:lvl1pPr>
          </a:lstStyle>
          <a:p>
            <a:pPr lvl="0"/>
            <a:endParaRPr lang="fr-FR"/>
          </a:p>
        </p:txBody>
      </p:sp>
      <p:sp>
        <p:nvSpPr>
          <p:cNvPr id="7" name="Google Shape;8;n">
            <a:extLst>
              <a:ext uri="{FF2B5EF4-FFF2-40B4-BE49-F238E27FC236}">
                <a16:creationId xmlns:a16="http://schemas.microsoft.com/office/drawing/2014/main" id="{7E4E4AFB-1837-C7A6-D500-9FF6A810B1F5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xfrm>
            <a:off x="4023990" y="9721105"/>
            <a:ext cx="3078428" cy="513508"/>
          </a:xfrm>
          <a:prstGeom prst="rect">
            <a:avLst/>
          </a:prstGeom>
          <a:noFill/>
          <a:ln>
            <a:noFill/>
          </a:ln>
        </p:spPr>
        <p:txBody>
          <a:bodyPr vert="horz" wrap="square" lIns="99056" tIns="49514" rIns="99056" bIns="49514" anchor="b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1300" b="0" i="0" u="none" strike="noStrike" kern="0" cap="none" spc="0" baseline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</a:defRPr>
            </a:lvl1pPr>
          </a:lstStyle>
          <a:p>
            <a:pPr lvl="0"/>
            <a:fld id="{B512FB86-5B3A-42EE-BAEE-2602705AA996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955503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457200" marR="0" lvl="0" indent="-22860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fr-FR" sz="1200" b="0" i="0" u="none" strike="noStrike" kern="0" cap="none" spc="0" baseline="0">
        <a:solidFill>
          <a:srgbClr val="000000"/>
        </a:solidFill>
        <a:uFillTx/>
        <a:latin typeface="Calibri"/>
        <a:ea typeface="Calibri"/>
        <a:cs typeface="Calibri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52;p2:notes">
            <a:extLst>
              <a:ext uri="{FF2B5EF4-FFF2-40B4-BE49-F238E27FC236}">
                <a16:creationId xmlns:a16="http://schemas.microsoft.com/office/drawing/2014/main" id="{05501EC8-221A-8720-C7F1-B0ED8A3E3FF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82600" y="1279525"/>
            <a:ext cx="6140450" cy="3454400"/>
          </a:xfrm>
        </p:spPr>
      </p:sp>
      <p:sp>
        <p:nvSpPr>
          <p:cNvPr id="3" name="Google Shape;53;p2:notes">
            <a:extLst>
              <a:ext uri="{FF2B5EF4-FFF2-40B4-BE49-F238E27FC236}">
                <a16:creationId xmlns:a16="http://schemas.microsoft.com/office/drawing/2014/main" id="{D72154A2-2718-89DC-ECBF-BA80B03B4DF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0" lvl="0" indent="0"/>
            <a:endParaRPr lang="fr-FR"/>
          </a:p>
          <a:p>
            <a:pPr marL="0" lvl="0" indent="0"/>
            <a:endParaRPr lang="fr-FR" b="1" i="1"/>
          </a:p>
        </p:txBody>
      </p:sp>
      <p:sp>
        <p:nvSpPr>
          <p:cNvPr id="4" name="Google Shape;54;p2:notes">
            <a:extLst>
              <a:ext uri="{FF2B5EF4-FFF2-40B4-BE49-F238E27FC236}">
                <a16:creationId xmlns:a16="http://schemas.microsoft.com/office/drawing/2014/main" id="{2DDF8DC3-451D-EEE7-BCC5-9CDD30E45CA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B6E88FAD-D8C8-41D7-A7AC-F2B743117151}" type="slidenum">
              <a:t>1</a:t>
            </a:fld>
            <a:endParaRPr lang="fr-FR" sz="1400">
              <a:latin typeface="Arial"/>
              <a:cs typeface="Arial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95;p9:notes">
            <a:extLst>
              <a:ext uri="{FF2B5EF4-FFF2-40B4-BE49-F238E27FC236}">
                <a16:creationId xmlns:a16="http://schemas.microsoft.com/office/drawing/2014/main" id="{D426CEF8-9A4B-F049-6F08-E7A1A9B2D89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82600" y="1279525"/>
            <a:ext cx="6140450" cy="3454400"/>
          </a:xfrm>
        </p:spPr>
      </p:sp>
      <p:sp>
        <p:nvSpPr>
          <p:cNvPr id="3" name="Google Shape;96;p9:notes">
            <a:extLst>
              <a:ext uri="{FF2B5EF4-FFF2-40B4-BE49-F238E27FC236}">
                <a16:creationId xmlns:a16="http://schemas.microsoft.com/office/drawing/2014/main" id="{4F3AD9E0-F0EF-926E-C596-437130331DDA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Google Shape;97;p9:notes">
            <a:extLst>
              <a:ext uri="{FF2B5EF4-FFF2-40B4-BE49-F238E27FC236}">
                <a16:creationId xmlns:a16="http://schemas.microsoft.com/office/drawing/2014/main" id="{05984E70-E80C-89A5-6A03-90213EA5D26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95656C09-D797-4A70-886D-46B94142101A}" type="slidenum">
              <a:t>10</a:t>
            </a:fld>
            <a:endParaRPr lang="fr-FR" sz="1400">
              <a:latin typeface="Arial"/>
              <a:cs typeface="Arial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42;g2c4330dacff_0_3:notes">
            <a:extLst>
              <a:ext uri="{FF2B5EF4-FFF2-40B4-BE49-F238E27FC236}">
                <a16:creationId xmlns:a16="http://schemas.microsoft.com/office/drawing/2014/main" id="{09536D2A-086E-3447-C1B9-FAFCBCD7A0F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82600" y="1279525"/>
            <a:ext cx="6140450" cy="3454400"/>
          </a:xfrm>
        </p:spPr>
      </p:sp>
      <p:sp>
        <p:nvSpPr>
          <p:cNvPr id="3" name="Google Shape;243;g2c4330dacff_0_3:notes">
            <a:extLst>
              <a:ext uri="{FF2B5EF4-FFF2-40B4-BE49-F238E27FC236}">
                <a16:creationId xmlns:a16="http://schemas.microsoft.com/office/drawing/2014/main" id="{5BC6C6DE-1171-C1A4-C086-EC1E9403B646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10406" y="4925406"/>
            <a:ext cx="5683252" cy="4030044"/>
          </a:xfrm>
        </p:spPr>
        <p:txBody>
          <a:bodyPr/>
          <a:lstStyle/>
          <a:p>
            <a:endParaRPr lang="fr-FR"/>
          </a:p>
        </p:txBody>
      </p:sp>
      <p:sp>
        <p:nvSpPr>
          <p:cNvPr id="4" name="Google Shape;244;g2c4330dacff_0_3:notes">
            <a:extLst>
              <a:ext uri="{FF2B5EF4-FFF2-40B4-BE49-F238E27FC236}">
                <a16:creationId xmlns:a16="http://schemas.microsoft.com/office/drawing/2014/main" id="{B31E0567-0E5D-D5EB-3078-B42CC800842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023990" y="9721105"/>
            <a:ext cx="3078428" cy="513408"/>
          </a:xfrm>
        </p:spPr>
        <p:txBody>
          <a:bodyPr/>
          <a:lstStyle/>
          <a:p>
            <a:pPr lvl="0"/>
            <a:fld id="{44670B85-812D-453F-882B-72ABED596461}" type="slidenum">
              <a:t>11</a:t>
            </a:fld>
            <a:endParaRPr lang="fr-FR" sz="1400">
              <a:latin typeface="Arial"/>
              <a:cs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81;g2c49677ce56_1_4:notes">
            <a:extLst>
              <a:ext uri="{FF2B5EF4-FFF2-40B4-BE49-F238E27FC236}">
                <a16:creationId xmlns:a16="http://schemas.microsoft.com/office/drawing/2014/main" id="{04E28547-7F05-22C3-4EA6-2A84EFEC20C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82600" y="1279525"/>
            <a:ext cx="6140450" cy="3454400"/>
          </a:xfrm>
        </p:spPr>
      </p:sp>
      <p:sp>
        <p:nvSpPr>
          <p:cNvPr id="3" name="Google Shape;82;g2c49677ce56_1_4:notes">
            <a:extLst>
              <a:ext uri="{FF2B5EF4-FFF2-40B4-BE49-F238E27FC236}">
                <a16:creationId xmlns:a16="http://schemas.microsoft.com/office/drawing/2014/main" id="{DEBC7D1F-6F30-A4BB-3385-7F4A0C7BDA36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10406" y="4925406"/>
            <a:ext cx="5683252" cy="4030044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4" name="Google Shape;83;g2c49677ce56_1_4:notes">
            <a:extLst>
              <a:ext uri="{FF2B5EF4-FFF2-40B4-BE49-F238E27FC236}">
                <a16:creationId xmlns:a16="http://schemas.microsoft.com/office/drawing/2014/main" id="{95DD2854-F092-3ED3-F822-03E5368EF61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023990" y="9721105"/>
            <a:ext cx="3078428" cy="513408"/>
          </a:xfrm>
        </p:spPr>
        <p:txBody>
          <a:bodyPr/>
          <a:lstStyle/>
          <a:p>
            <a:pPr lvl="0"/>
            <a:fld id="{9753F125-2343-4746-B3E9-2CD11BD37AC1}" type="slidenum">
              <a:t>2</a:t>
            </a:fld>
            <a:endParaRPr lang="fr-FR" sz="1400">
              <a:latin typeface="Arial"/>
              <a:cs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31;ga74809d75d_0_7:notes">
            <a:extLst>
              <a:ext uri="{FF2B5EF4-FFF2-40B4-BE49-F238E27FC236}">
                <a16:creationId xmlns:a16="http://schemas.microsoft.com/office/drawing/2014/main" id="{679EC60E-6531-9819-04F2-E0269EEC683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42875" y="768350"/>
            <a:ext cx="6818313" cy="3836988"/>
          </a:xfrm>
        </p:spPr>
      </p:sp>
      <p:sp>
        <p:nvSpPr>
          <p:cNvPr id="3" name="Google Shape;132;ga74809d75d_0_7:notes">
            <a:extLst>
              <a:ext uri="{FF2B5EF4-FFF2-40B4-BE49-F238E27FC236}">
                <a16:creationId xmlns:a16="http://schemas.microsoft.com/office/drawing/2014/main" id="{E074EEB8-21C6-335D-8704-920602F3AC4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10406" y="4861444"/>
            <a:ext cx="5683252" cy="4605576"/>
          </a:xfrm>
        </p:spPr>
        <p:txBody>
          <a:bodyPr tIns="99056" bIns="99056"/>
          <a:lstStyle/>
          <a:p>
            <a:pPr marL="0" lvl="0" indent="0"/>
            <a:endParaRPr lang="fr-FR" dirty="0"/>
          </a:p>
          <a:p>
            <a:pPr marL="0" lvl="0" indent="0"/>
            <a:endParaRPr lang="fr-FR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31;ga74809d75d_0_7:notes">
            <a:extLst>
              <a:ext uri="{FF2B5EF4-FFF2-40B4-BE49-F238E27FC236}">
                <a16:creationId xmlns:a16="http://schemas.microsoft.com/office/drawing/2014/main" id="{7A1A2396-633B-6CD0-F07A-A9CFCA2CEC7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42875" y="768350"/>
            <a:ext cx="6818313" cy="3836988"/>
          </a:xfrm>
        </p:spPr>
      </p:sp>
      <p:sp>
        <p:nvSpPr>
          <p:cNvPr id="3" name="Google Shape;132;ga74809d75d_0_7:notes">
            <a:extLst>
              <a:ext uri="{FF2B5EF4-FFF2-40B4-BE49-F238E27FC236}">
                <a16:creationId xmlns:a16="http://schemas.microsoft.com/office/drawing/2014/main" id="{B339F345-2B5C-FBC3-043E-9BBB4BC8C8B5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10406" y="4861444"/>
            <a:ext cx="5683252" cy="4605576"/>
          </a:xfrm>
        </p:spPr>
        <p:txBody>
          <a:bodyPr tIns="99056" bIns="99056"/>
          <a:lstStyle/>
          <a:p>
            <a:endParaRPr lang="fr-F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49;p13:notes">
            <a:extLst>
              <a:ext uri="{FF2B5EF4-FFF2-40B4-BE49-F238E27FC236}">
                <a16:creationId xmlns:a16="http://schemas.microsoft.com/office/drawing/2014/main" id="{E236D7DF-CF90-557F-4F05-5F95B63B7D9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82600" y="1279525"/>
            <a:ext cx="6140450" cy="3454400"/>
          </a:xfrm>
        </p:spPr>
      </p:sp>
      <p:sp>
        <p:nvSpPr>
          <p:cNvPr id="3" name="Google Shape;250;p13:notes">
            <a:extLst>
              <a:ext uri="{FF2B5EF4-FFF2-40B4-BE49-F238E27FC236}">
                <a16:creationId xmlns:a16="http://schemas.microsoft.com/office/drawing/2014/main" id="{D9332CEC-5376-FFC8-B438-7741F06E5A17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Google Shape;251;p13:notes">
            <a:extLst>
              <a:ext uri="{FF2B5EF4-FFF2-40B4-BE49-F238E27FC236}">
                <a16:creationId xmlns:a16="http://schemas.microsoft.com/office/drawing/2014/main" id="{A36F5986-E8D4-4FA4-7728-6B5793EF898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EF7768FD-DDAF-4582-9C39-8EF05EDBD500}" type="slidenum">
              <a:t>5</a:t>
            </a:fld>
            <a:endParaRPr lang="fr-FR" sz="1400">
              <a:latin typeface="Arial"/>
              <a:cs typeface="Arial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73;g2c3d8ff1e0d_1_275:notes">
            <a:extLst>
              <a:ext uri="{FF2B5EF4-FFF2-40B4-BE49-F238E27FC236}">
                <a16:creationId xmlns:a16="http://schemas.microsoft.com/office/drawing/2014/main" id="{0D2139CA-9A1B-88A9-5E30-7941EB570CD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82600" y="1279525"/>
            <a:ext cx="6140450" cy="3454400"/>
          </a:xfrm>
        </p:spPr>
      </p:sp>
      <p:sp>
        <p:nvSpPr>
          <p:cNvPr id="3" name="Google Shape;274;g2c3d8ff1e0d_1_275:notes">
            <a:extLst>
              <a:ext uri="{FF2B5EF4-FFF2-40B4-BE49-F238E27FC236}">
                <a16:creationId xmlns:a16="http://schemas.microsoft.com/office/drawing/2014/main" id="{B9437937-63F8-9855-A315-5DD4F1A9C5EC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10406" y="4925406"/>
            <a:ext cx="5683252" cy="4030044"/>
          </a:xfrm>
        </p:spPr>
        <p:txBody>
          <a:bodyPr/>
          <a:lstStyle/>
          <a:p>
            <a:endParaRPr lang="fr-FR"/>
          </a:p>
        </p:txBody>
      </p:sp>
      <p:sp>
        <p:nvSpPr>
          <p:cNvPr id="4" name="Google Shape;275;g2c3d8ff1e0d_1_275:notes">
            <a:extLst>
              <a:ext uri="{FF2B5EF4-FFF2-40B4-BE49-F238E27FC236}">
                <a16:creationId xmlns:a16="http://schemas.microsoft.com/office/drawing/2014/main" id="{D8CD5A41-2E94-CEE1-D868-6AF68510EB0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023990" y="9721105"/>
            <a:ext cx="3078428" cy="513408"/>
          </a:xfrm>
        </p:spPr>
        <p:txBody>
          <a:bodyPr/>
          <a:lstStyle/>
          <a:p>
            <a:pPr lvl="0"/>
            <a:fld id="{5CDA085F-7B7B-4FD5-AC0C-D5A78B1409D8}" type="slidenum">
              <a:t>6</a:t>
            </a:fld>
            <a:endParaRPr lang="fr-FR" sz="1400">
              <a:latin typeface="Arial"/>
              <a:cs typeface="Arial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308;g2c3cb822ff5_0_0:notes">
            <a:extLst>
              <a:ext uri="{FF2B5EF4-FFF2-40B4-BE49-F238E27FC236}">
                <a16:creationId xmlns:a16="http://schemas.microsoft.com/office/drawing/2014/main" id="{64200802-79EF-F558-BA44-6917549D367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82600" y="1279525"/>
            <a:ext cx="6140450" cy="3454400"/>
          </a:xfrm>
        </p:spPr>
      </p:sp>
      <p:sp>
        <p:nvSpPr>
          <p:cNvPr id="3" name="Google Shape;309;g2c3cb822ff5_0_0:notes">
            <a:extLst>
              <a:ext uri="{FF2B5EF4-FFF2-40B4-BE49-F238E27FC236}">
                <a16:creationId xmlns:a16="http://schemas.microsoft.com/office/drawing/2014/main" id="{EA792EB3-9B80-E822-7C82-F767AB73E44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10406" y="4925406"/>
            <a:ext cx="5683252" cy="4030044"/>
          </a:xfrm>
        </p:spPr>
        <p:txBody>
          <a:bodyPr/>
          <a:lstStyle/>
          <a:p>
            <a:endParaRPr lang="fr-FR"/>
          </a:p>
        </p:txBody>
      </p:sp>
      <p:sp>
        <p:nvSpPr>
          <p:cNvPr id="4" name="Google Shape;310;g2c3cb822ff5_0_0:notes">
            <a:extLst>
              <a:ext uri="{FF2B5EF4-FFF2-40B4-BE49-F238E27FC236}">
                <a16:creationId xmlns:a16="http://schemas.microsoft.com/office/drawing/2014/main" id="{44B3CAC7-3019-7E04-0946-AA6C7F8F681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023990" y="9721105"/>
            <a:ext cx="3078428" cy="513408"/>
          </a:xfrm>
        </p:spPr>
        <p:txBody>
          <a:bodyPr/>
          <a:lstStyle/>
          <a:p>
            <a:pPr lvl="0"/>
            <a:fld id="{7736A06B-4C5F-4B14-A815-71E724A00C17}" type="slidenum">
              <a:t>7</a:t>
            </a:fld>
            <a:endParaRPr lang="fr-FR" sz="1400">
              <a:latin typeface="Arial"/>
              <a:cs typeface="Arial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35;p12:notes">
            <a:extLst>
              <a:ext uri="{FF2B5EF4-FFF2-40B4-BE49-F238E27FC236}">
                <a16:creationId xmlns:a16="http://schemas.microsoft.com/office/drawing/2014/main" id="{9F2EEF8E-E929-4F33-DD4C-8715CADA5BB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82600" y="1279525"/>
            <a:ext cx="6140450" cy="3454400"/>
          </a:xfrm>
        </p:spPr>
      </p:sp>
      <p:sp>
        <p:nvSpPr>
          <p:cNvPr id="3" name="Google Shape;236;p12:notes">
            <a:extLst>
              <a:ext uri="{FF2B5EF4-FFF2-40B4-BE49-F238E27FC236}">
                <a16:creationId xmlns:a16="http://schemas.microsoft.com/office/drawing/2014/main" id="{6CD8229F-9F8C-B3DC-00CD-0349C53A161C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0" lvl="0" indent="0"/>
            <a:endParaRPr lang="fr-FR"/>
          </a:p>
          <a:p>
            <a:pPr marL="0" lvl="0" indent="0"/>
            <a:endParaRPr lang="fr-FR"/>
          </a:p>
        </p:txBody>
      </p:sp>
      <p:sp>
        <p:nvSpPr>
          <p:cNvPr id="4" name="Google Shape;237;p12:notes">
            <a:extLst>
              <a:ext uri="{FF2B5EF4-FFF2-40B4-BE49-F238E27FC236}">
                <a16:creationId xmlns:a16="http://schemas.microsoft.com/office/drawing/2014/main" id="{1AA7EE5E-9102-692D-9A06-10945983A1A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A58529DC-1F40-4756-B3FC-9FD320C3F839}" type="slidenum">
              <a:t>8</a:t>
            </a:fld>
            <a:endParaRPr lang="fr-FR" sz="1400">
              <a:latin typeface="Arial"/>
              <a:cs typeface="Arial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348;p15:notes">
            <a:extLst>
              <a:ext uri="{FF2B5EF4-FFF2-40B4-BE49-F238E27FC236}">
                <a16:creationId xmlns:a16="http://schemas.microsoft.com/office/drawing/2014/main" id="{68CA9613-2851-EE1A-B90C-459B1BDDD92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82600" y="1279525"/>
            <a:ext cx="6140450" cy="3454400"/>
          </a:xfrm>
        </p:spPr>
      </p:sp>
      <p:sp>
        <p:nvSpPr>
          <p:cNvPr id="3" name="Google Shape;349;p15:notes">
            <a:extLst>
              <a:ext uri="{FF2B5EF4-FFF2-40B4-BE49-F238E27FC236}">
                <a16:creationId xmlns:a16="http://schemas.microsoft.com/office/drawing/2014/main" id="{8E32CD26-20BF-2E71-8C27-AAA0CF6CECD8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Google Shape;350;p15:notes">
            <a:extLst>
              <a:ext uri="{FF2B5EF4-FFF2-40B4-BE49-F238E27FC236}">
                <a16:creationId xmlns:a16="http://schemas.microsoft.com/office/drawing/2014/main" id="{D0277520-C5B1-B0E5-6527-CB9CA9F7C99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31E89664-65EF-40BE-8CF7-0070FE6D05BA}" type="slidenum">
              <a:t>9</a:t>
            </a:fld>
            <a:endParaRPr lang="fr-FR" sz="1400">
              <a:latin typeface="Arial"/>
              <a:cs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B66573C-AB71-4551-ACB6-F86E553F7B4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28953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B66573C-AB71-4551-ACB6-F86E553F7B4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354704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B66573C-AB71-4551-ACB6-F86E553F7B4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660863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72966078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61596624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B66573C-AB71-4551-ACB6-F86E553F7B4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07515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B66573C-AB71-4551-ACB6-F86E553F7B4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672548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B66573C-AB71-4551-ACB6-F86E553F7B4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969291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B66573C-AB71-4551-ACB6-F86E553F7B4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951252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B66573C-AB71-4551-ACB6-F86E553F7B4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426065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B66573C-AB71-4551-ACB6-F86E553F7B4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153952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B66573C-AB71-4551-ACB6-F86E553F7B4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96342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B66573C-AB71-4551-ACB6-F86E553F7B4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526624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lvl="0"/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lvl="0"/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lvl="0"/>
            <a:fld id="{5B66573C-AB71-4551-ACB6-F86E553F7B4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5506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  <p:sldLayoutId id="2147483668" r:id="rId12"/>
    <p:sldLayoutId id="2147483669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image" Target="../media/image2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j2uJiuABANc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0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rAe8IqyHcnc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1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microsoft.com/office/2007/relationships/diagramDrawing" Target="../diagrams/drawing1.xml"/><Relationship Id="rId3" Type="http://schemas.openxmlformats.org/officeDocument/2006/relationships/image" Target="../media/image4.png"/><Relationship Id="rId7" Type="http://schemas.openxmlformats.org/officeDocument/2006/relationships/image" Target="../media/image3.png"/><Relationship Id="rId12" Type="http://schemas.openxmlformats.org/officeDocument/2006/relationships/diagramColors" Target="../diagrams/colors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diagramQuickStyle" Target="../diagrams/quickStyle1.xml"/><Relationship Id="rId5" Type="http://schemas.openxmlformats.org/officeDocument/2006/relationships/image" Target="../media/image6.png"/><Relationship Id="rId10" Type="http://schemas.openxmlformats.org/officeDocument/2006/relationships/diagramLayout" Target="../diagrams/layout1.xml"/><Relationship Id="rId4" Type="http://schemas.openxmlformats.org/officeDocument/2006/relationships/image" Target="../media/image5.png"/><Relationship Id="rId9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agefiph.fr/employeur" TargetMode="External"/><Relationship Id="rId13" Type="http://schemas.openxmlformats.org/officeDocument/2006/relationships/hyperlink" Target="mailto:mdesolages@simplon.co" TargetMode="External"/><Relationship Id="rId3" Type="http://schemas.openxmlformats.org/officeDocument/2006/relationships/hyperlink" Target="https://www.agefiph.fr/sites/default/files/medias/fichiers/2022-01/Agefiph_Etude_EmploiEtNumerique_25janvier2022.pdf" TargetMode="External"/><Relationship Id="rId7" Type="http://schemas.openxmlformats.org/officeDocument/2006/relationships/hyperlink" Target="https://www.agefiph.fr/services-et-aides-financieres?thematique=168&amp;publics=8" TargetMode="External"/><Relationship Id="rId12" Type="http://schemas.openxmlformats.org/officeDocument/2006/relationships/hyperlink" Target="mailto:sdubreuil.ext@simplon.co" TargetMode="External"/><Relationship Id="rId17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www.agefiph.fr/aides-handicap/appuis-specifiques" TargetMode="External"/><Relationship Id="rId11" Type="http://schemas.openxmlformats.org/officeDocument/2006/relationships/hyperlink" Target="mailto:catherine.cuq@cgi.com" TargetMode="External"/><Relationship Id="rId5" Type="http://schemas.openxmlformats.org/officeDocument/2006/relationships/hyperlink" Target="https://www.groupe-adecco.fr/situations-transition-numerique/" TargetMode="External"/><Relationship Id="rId15" Type="http://schemas.openxmlformats.org/officeDocument/2006/relationships/image" Target="../media/image17.png"/><Relationship Id="rId10" Type="http://schemas.openxmlformats.org/officeDocument/2006/relationships/hyperlink" Target="https://www.thalent-digital.fr/agis" TargetMode="External"/><Relationship Id="rId4" Type="http://schemas.openxmlformats.org/officeDocument/2006/relationships/hyperlink" Target="https://www.agefiph.fr/sites/default/files/medias/fichiers/2023-11/Agefiph_Etude-num&#233;rique-2023-11.pdf" TargetMode="External"/><Relationship Id="rId9" Type="http://schemas.openxmlformats.org/officeDocument/2006/relationships/hyperlink" Target="https://declics-numeriques.com/" TargetMode="External"/><Relationship Id="rId14" Type="http://schemas.openxmlformats.org/officeDocument/2006/relationships/hyperlink" Target="mailto:l-celier@agefiph.asso.fr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3363022-C969-41E9-8EB2-E4C94908C1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1695" cy="68520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D1AD6B3-BE88-4CEB-BA17-790657CC47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Google Shape;56;p2">
            <a:extLst>
              <a:ext uri="{FF2B5EF4-FFF2-40B4-BE49-F238E27FC236}">
                <a16:creationId xmlns:a16="http://schemas.microsoft.com/office/drawing/2014/main" id="{85DB7834-94C2-B07E-9AA0-C742827DA300}"/>
              </a:ext>
            </a:extLst>
          </p:cNvPr>
          <p:cNvSpPr txBox="1"/>
          <p:nvPr/>
        </p:nvSpPr>
        <p:spPr>
          <a:xfrm>
            <a:off x="6590662" y="4267832"/>
            <a:ext cx="4805996" cy="1297115"/>
          </a:xfrm>
          <a:prstGeom prst="rect">
            <a:avLst/>
          </a:prstGeom>
        </p:spPr>
        <p:txBody>
          <a:bodyPr vert="horz" lIns="91440" tIns="45720" rIns="91440" bIns="45720" rtlCol="0" anchor="t" anchorCtr="1" compatLnSpc="1">
            <a:normAutofit/>
          </a:bodyPr>
          <a:lstStyle/>
          <a:p>
            <a:pPr marL="0" marR="0" lvl="0" indent="0" defTabSz="914400" fontAlgn="auto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000" b="1" i="0" u="none" strike="noStrike" kern="1200" cap="none" spc="0" baseline="0">
                <a:solidFill>
                  <a:schemeClr val="tx2"/>
                </a:solidFill>
                <a:uFillTx/>
                <a:latin typeface="+mj-lt"/>
                <a:ea typeface="+mj-ea"/>
                <a:cs typeface="+mj-cs"/>
              </a:rPr>
              <a:t>Recruter Thalent Digital !</a:t>
            </a:r>
          </a:p>
        </p:txBody>
      </p:sp>
      <p:pic>
        <p:nvPicPr>
          <p:cNvPr id="6" name="Graphic 5" descr="Internet">
            <a:extLst>
              <a:ext uri="{FF2B5EF4-FFF2-40B4-BE49-F238E27FC236}">
                <a16:creationId xmlns:a16="http://schemas.microsoft.com/office/drawing/2014/main" id="{A8E1212A-FC37-A323-042D-B51FB2B8CC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40470" y="1815320"/>
            <a:ext cx="4141760" cy="4141760"/>
          </a:xfrm>
          <a:custGeom>
            <a:avLst/>
            <a:gdLst/>
            <a:ahLst/>
            <a:cxnLst/>
            <a:rect l="l" t="t" r="r" b="b"/>
            <a:pathLst>
              <a:path w="4141760" h="4377846">
                <a:moveTo>
                  <a:pt x="0" y="0"/>
                </a:moveTo>
                <a:lnTo>
                  <a:pt x="4141760" y="0"/>
                </a:lnTo>
                <a:lnTo>
                  <a:pt x="4141760" y="4377846"/>
                </a:lnTo>
                <a:lnTo>
                  <a:pt x="0" y="4377846"/>
                </a:lnTo>
                <a:close/>
              </a:path>
            </a:pathLst>
          </a:cu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89D1390B-7E13-4B4F-9CB2-391063412E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253" y="-5977"/>
            <a:ext cx="6238675" cy="6863979"/>
            <a:chOff x="305" y="-5977"/>
            <a:chExt cx="6238675" cy="6863979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9E720206-AA49-4786-A932-A2650DE091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34854"/>
              <a:ext cx="6028697" cy="6817170"/>
            </a:xfrm>
            <a:custGeom>
              <a:avLst/>
              <a:gdLst>
                <a:gd name="connsiteX0" fmla="*/ 6028697 w 6028697"/>
                <a:gd name="connsiteY0" fmla="*/ 6155323 h 6817170"/>
                <a:gd name="connsiteX1" fmla="*/ 6028697 w 6028697"/>
                <a:gd name="connsiteY1" fmla="*/ 6817170 h 6817170"/>
                <a:gd name="connsiteX2" fmla="*/ 5157862 w 6028697"/>
                <a:gd name="connsiteY2" fmla="*/ 6817170 h 6817170"/>
                <a:gd name="connsiteX3" fmla="*/ 5347156 w 6028697"/>
                <a:gd name="connsiteY3" fmla="*/ 6687553 h 6817170"/>
                <a:gd name="connsiteX4" fmla="*/ 5487470 w 6028697"/>
                <a:gd name="connsiteY4" fmla="*/ 6581714 h 6817170"/>
                <a:gd name="connsiteX5" fmla="*/ 5627642 w 6028697"/>
                <a:gd name="connsiteY5" fmla="*/ 6472328 h 6817170"/>
                <a:gd name="connsiteX6" fmla="*/ 5911392 w 6028697"/>
                <a:gd name="connsiteY6" fmla="*/ 6245328 h 6817170"/>
                <a:gd name="connsiteX7" fmla="*/ 4481066 w 6028697"/>
                <a:gd name="connsiteY7" fmla="*/ 478 h 6817170"/>
                <a:gd name="connsiteX8" fmla="*/ 4672258 w 6028697"/>
                <a:gd name="connsiteY8" fmla="*/ 7519 h 6817170"/>
                <a:gd name="connsiteX9" fmla="*/ 5429869 w 6028697"/>
                <a:gd name="connsiteY9" fmla="*/ 125134 h 6817170"/>
                <a:gd name="connsiteX10" fmla="*/ 5976319 w 6028697"/>
                <a:gd name="connsiteY10" fmla="*/ 314893 h 6817170"/>
                <a:gd name="connsiteX11" fmla="*/ 6028697 w 6028697"/>
                <a:gd name="connsiteY11" fmla="*/ 339901 h 6817170"/>
                <a:gd name="connsiteX12" fmla="*/ 6028697 w 6028697"/>
                <a:gd name="connsiteY12" fmla="*/ 732458 h 6817170"/>
                <a:gd name="connsiteX13" fmla="*/ 5990985 w 6028697"/>
                <a:gd name="connsiteY13" fmla="*/ 712211 h 6817170"/>
                <a:gd name="connsiteX14" fmla="*/ 5341339 w 6028697"/>
                <a:gd name="connsiteY14" fmla="*/ 475281 h 6817170"/>
                <a:gd name="connsiteX15" fmla="*/ 4651969 w 6028697"/>
                <a:gd name="connsiteY15" fmla="*/ 377104 h 6817170"/>
                <a:gd name="connsiteX16" fmla="*/ 3953093 w 6028697"/>
                <a:gd name="connsiteY16" fmla="*/ 402498 h 6817170"/>
                <a:gd name="connsiteX17" fmla="*/ 3267413 w 6028697"/>
                <a:gd name="connsiteY17" fmla="*/ 546643 h 6817170"/>
                <a:gd name="connsiteX18" fmla="*/ 1439498 w 6028697"/>
                <a:gd name="connsiteY18" fmla="*/ 1568141 h 6817170"/>
                <a:gd name="connsiteX19" fmla="*/ 960671 w 6028697"/>
                <a:gd name="connsiteY19" fmla="*/ 2082013 h 6817170"/>
                <a:gd name="connsiteX20" fmla="*/ 581866 w 6028697"/>
                <a:gd name="connsiteY20" fmla="*/ 2672638 h 6817170"/>
                <a:gd name="connsiteX21" fmla="*/ 324789 w 6028697"/>
                <a:gd name="connsiteY21" fmla="*/ 3325262 h 6817170"/>
                <a:gd name="connsiteX22" fmla="*/ 231151 w 6028697"/>
                <a:gd name="connsiteY22" fmla="*/ 4022292 h 6817170"/>
                <a:gd name="connsiteX23" fmla="*/ 270592 w 6028697"/>
                <a:gd name="connsiteY23" fmla="*/ 4362792 h 6817170"/>
                <a:gd name="connsiteX24" fmla="*/ 387213 w 6028697"/>
                <a:gd name="connsiteY24" fmla="*/ 4681585 h 6817170"/>
                <a:gd name="connsiteX25" fmla="*/ 468507 w 6028697"/>
                <a:gd name="connsiteY25" fmla="*/ 4831546 h 6817170"/>
                <a:gd name="connsiteX26" fmla="*/ 561862 w 6028697"/>
                <a:gd name="connsiteY26" fmla="*/ 4976826 h 6817170"/>
                <a:gd name="connsiteX27" fmla="*/ 777511 w 6028697"/>
                <a:gd name="connsiteY27" fmla="*/ 5257597 h 6817170"/>
                <a:gd name="connsiteX28" fmla="*/ 1010895 w 6028697"/>
                <a:gd name="connsiteY28" fmla="*/ 5540494 h 6817170"/>
                <a:gd name="connsiteX29" fmla="*/ 1126948 w 6028697"/>
                <a:gd name="connsiteY29" fmla="*/ 5688186 h 6817170"/>
                <a:gd name="connsiteX30" fmla="*/ 1182706 w 6028697"/>
                <a:gd name="connsiteY30" fmla="*/ 5760543 h 6817170"/>
                <a:gd name="connsiteX31" fmla="*/ 1237327 w 6028697"/>
                <a:gd name="connsiteY31" fmla="*/ 5830060 h 6817170"/>
                <a:gd name="connsiteX32" fmla="*/ 1706649 w 6028697"/>
                <a:gd name="connsiteY32" fmla="*/ 6342797 h 6817170"/>
                <a:gd name="connsiteX33" fmla="*/ 1956207 w 6028697"/>
                <a:gd name="connsiteY33" fmla="*/ 6573484 h 6817170"/>
                <a:gd name="connsiteX34" fmla="*/ 2217681 w 6028697"/>
                <a:gd name="connsiteY34" fmla="*/ 6786297 h 6817170"/>
                <a:gd name="connsiteX35" fmla="*/ 2260820 w 6028697"/>
                <a:gd name="connsiteY35" fmla="*/ 6817170 h 6817170"/>
                <a:gd name="connsiteX36" fmla="*/ 1429497 w 6028697"/>
                <a:gd name="connsiteY36" fmla="*/ 6817170 h 6817170"/>
                <a:gd name="connsiteX37" fmla="*/ 1327275 w 6028697"/>
                <a:gd name="connsiteY37" fmla="*/ 6713800 h 6817170"/>
                <a:gd name="connsiteX38" fmla="*/ 1080556 w 6028697"/>
                <a:gd name="connsiteY38" fmla="*/ 6414443 h 6817170"/>
                <a:gd name="connsiteX39" fmla="*/ 865189 w 6028697"/>
                <a:gd name="connsiteY39" fmla="*/ 6097496 h 6817170"/>
                <a:gd name="connsiteX40" fmla="*/ 814823 w 6028697"/>
                <a:gd name="connsiteY40" fmla="*/ 6016911 h 6817170"/>
                <a:gd name="connsiteX41" fmla="*/ 766729 w 6028697"/>
                <a:gd name="connsiteY41" fmla="*/ 5938453 h 6817170"/>
                <a:gd name="connsiteX42" fmla="*/ 671672 w 6028697"/>
                <a:gd name="connsiteY42" fmla="*/ 5786648 h 6817170"/>
                <a:gd name="connsiteX43" fmla="*/ 474608 w 6028697"/>
                <a:gd name="connsiteY43" fmla="*/ 5474664 h 6817170"/>
                <a:gd name="connsiteX44" fmla="*/ 282652 w 6028697"/>
                <a:gd name="connsiteY44" fmla="*/ 5146508 h 6817170"/>
                <a:gd name="connsiteX45" fmla="*/ 196108 w 6028697"/>
                <a:gd name="connsiteY45" fmla="*/ 4972712 h 6817170"/>
                <a:gd name="connsiteX46" fmla="*/ 122474 w 6028697"/>
                <a:gd name="connsiteY46" fmla="*/ 4791821 h 6817170"/>
                <a:gd name="connsiteX47" fmla="*/ 65724 w 6028697"/>
                <a:gd name="connsiteY47" fmla="*/ 4603129 h 6817170"/>
                <a:gd name="connsiteX48" fmla="*/ 44727 w 6028697"/>
                <a:gd name="connsiteY48" fmla="*/ 4506937 h 6817170"/>
                <a:gd name="connsiteX49" fmla="*/ 35505 w 6028697"/>
                <a:gd name="connsiteY49" fmla="*/ 4458699 h 6817170"/>
                <a:gd name="connsiteX50" fmla="*/ 27845 w 6028697"/>
                <a:gd name="connsiteY50" fmla="*/ 4410320 h 6817170"/>
                <a:gd name="connsiteX51" fmla="*/ 37 w 6028697"/>
                <a:gd name="connsiteY51" fmla="*/ 4022292 h 6817170"/>
                <a:gd name="connsiteX52" fmla="*/ 78777 w 6028697"/>
                <a:gd name="connsiteY52" fmla="*/ 3267236 h 6817170"/>
                <a:gd name="connsiteX53" fmla="*/ 315424 w 6028697"/>
                <a:gd name="connsiteY53" fmla="*/ 2543673 h 6817170"/>
                <a:gd name="connsiteX54" fmla="*/ 1202710 w 6028697"/>
                <a:gd name="connsiteY54" fmla="*/ 1314895 h 6817170"/>
                <a:gd name="connsiteX55" fmla="*/ 1791065 w 6028697"/>
                <a:gd name="connsiteY55" fmla="*/ 833514 h 6817170"/>
                <a:gd name="connsiteX56" fmla="*/ 3908404 w 6028697"/>
                <a:gd name="connsiteY56" fmla="*/ 29794 h 6817170"/>
                <a:gd name="connsiteX57" fmla="*/ 4481066 w 6028697"/>
                <a:gd name="connsiteY57" fmla="*/ 478 h 6817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6028697" h="6817170">
                  <a:moveTo>
                    <a:pt x="6028697" y="6155323"/>
                  </a:moveTo>
                  <a:lnTo>
                    <a:pt x="6028697" y="6817170"/>
                  </a:lnTo>
                  <a:lnTo>
                    <a:pt x="5157862" y="6817170"/>
                  </a:lnTo>
                  <a:lnTo>
                    <a:pt x="5347156" y="6687553"/>
                  </a:lnTo>
                  <a:cubicBezTo>
                    <a:pt x="5394117" y="6653219"/>
                    <a:pt x="5440793" y="6617608"/>
                    <a:pt x="5487470" y="6581714"/>
                  </a:cubicBezTo>
                  <a:cubicBezTo>
                    <a:pt x="5534147" y="6545820"/>
                    <a:pt x="5580966" y="6509358"/>
                    <a:pt x="5627642" y="6472328"/>
                  </a:cubicBezTo>
                  <a:lnTo>
                    <a:pt x="5911392" y="6245328"/>
                  </a:lnTo>
                  <a:close/>
                  <a:moveTo>
                    <a:pt x="4481066" y="478"/>
                  </a:moveTo>
                  <a:cubicBezTo>
                    <a:pt x="4544817" y="1422"/>
                    <a:pt x="4608563" y="3769"/>
                    <a:pt x="4672258" y="7519"/>
                  </a:cubicBezTo>
                  <a:cubicBezTo>
                    <a:pt x="4927973" y="22364"/>
                    <a:pt x="5181687" y="61751"/>
                    <a:pt x="5429869" y="125134"/>
                  </a:cubicBezTo>
                  <a:cubicBezTo>
                    <a:pt x="5617090" y="173104"/>
                    <a:pt x="5799867" y="236595"/>
                    <a:pt x="5976319" y="314893"/>
                  </a:cubicBezTo>
                  <a:lnTo>
                    <a:pt x="6028697" y="339901"/>
                  </a:lnTo>
                  <a:lnTo>
                    <a:pt x="6028697" y="732458"/>
                  </a:lnTo>
                  <a:lnTo>
                    <a:pt x="5990985" y="712211"/>
                  </a:lnTo>
                  <a:cubicBezTo>
                    <a:pt x="5783917" y="609342"/>
                    <a:pt x="5566013" y="529876"/>
                    <a:pt x="5341339" y="475281"/>
                  </a:cubicBezTo>
                  <a:cubicBezTo>
                    <a:pt x="5115233" y="420503"/>
                    <a:pt x="4884375" y="387624"/>
                    <a:pt x="4651969" y="377104"/>
                  </a:cubicBezTo>
                  <a:cubicBezTo>
                    <a:pt x="4418713" y="365171"/>
                    <a:pt x="4184861" y="373670"/>
                    <a:pt x="3953093" y="402498"/>
                  </a:cubicBezTo>
                  <a:cubicBezTo>
                    <a:pt x="3721001" y="431832"/>
                    <a:pt x="3491675" y="480040"/>
                    <a:pt x="3267413" y="546643"/>
                  </a:cubicBezTo>
                  <a:cubicBezTo>
                    <a:pt x="2591323" y="750761"/>
                    <a:pt x="1967642" y="1099289"/>
                    <a:pt x="1439498" y="1568141"/>
                  </a:cubicBezTo>
                  <a:cubicBezTo>
                    <a:pt x="1265589" y="1725523"/>
                    <a:pt x="1105393" y="1897434"/>
                    <a:pt x="960671" y="2082013"/>
                  </a:cubicBezTo>
                  <a:cubicBezTo>
                    <a:pt x="815775" y="2266294"/>
                    <a:pt x="688923" y="2464081"/>
                    <a:pt x="581866" y="2672638"/>
                  </a:cubicBezTo>
                  <a:cubicBezTo>
                    <a:pt x="473765" y="2880669"/>
                    <a:pt x="387610" y="3099397"/>
                    <a:pt x="324789" y="3325262"/>
                  </a:cubicBezTo>
                  <a:cubicBezTo>
                    <a:pt x="262714" y="3552403"/>
                    <a:pt x="231223" y="3786822"/>
                    <a:pt x="231151" y="4022292"/>
                  </a:cubicBezTo>
                  <a:cubicBezTo>
                    <a:pt x="231413" y="4136912"/>
                    <a:pt x="244645" y="4251136"/>
                    <a:pt x="270592" y="4362792"/>
                  </a:cubicBezTo>
                  <a:cubicBezTo>
                    <a:pt x="297885" y="4472943"/>
                    <a:pt x="336983" y="4579833"/>
                    <a:pt x="387213" y="4681585"/>
                  </a:cubicBezTo>
                  <a:cubicBezTo>
                    <a:pt x="412042" y="4732517"/>
                    <a:pt x="439423" y="4782457"/>
                    <a:pt x="468507" y="4831546"/>
                  </a:cubicBezTo>
                  <a:cubicBezTo>
                    <a:pt x="497591" y="4880636"/>
                    <a:pt x="529230" y="4929015"/>
                    <a:pt x="561862" y="4976826"/>
                  </a:cubicBezTo>
                  <a:cubicBezTo>
                    <a:pt x="627975" y="5072166"/>
                    <a:pt x="701466" y="5164668"/>
                    <a:pt x="777511" y="5257597"/>
                  </a:cubicBezTo>
                  <a:cubicBezTo>
                    <a:pt x="853556" y="5350524"/>
                    <a:pt x="933574" y="5443594"/>
                    <a:pt x="1010895" y="5540494"/>
                  </a:cubicBezTo>
                  <a:cubicBezTo>
                    <a:pt x="1049957" y="5588732"/>
                    <a:pt x="1088642" y="5637963"/>
                    <a:pt x="1126948" y="5688186"/>
                  </a:cubicBezTo>
                  <a:lnTo>
                    <a:pt x="1182706" y="5760543"/>
                  </a:lnTo>
                  <a:cubicBezTo>
                    <a:pt x="1201007" y="5783669"/>
                    <a:pt x="1218458" y="5807503"/>
                    <a:pt x="1237327" y="5830060"/>
                  </a:cubicBezTo>
                  <a:cubicBezTo>
                    <a:pt x="1383714" y="6009916"/>
                    <a:pt x="1540413" y="6181116"/>
                    <a:pt x="1706649" y="6342797"/>
                  </a:cubicBezTo>
                  <a:cubicBezTo>
                    <a:pt x="1788084" y="6422531"/>
                    <a:pt x="1871265" y="6499427"/>
                    <a:pt x="1956207" y="6573484"/>
                  </a:cubicBezTo>
                  <a:cubicBezTo>
                    <a:pt x="2041332" y="6647402"/>
                    <a:pt x="2127733" y="6718907"/>
                    <a:pt x="2217681" y="6786297"/>
                  </a:cubicBezTo>
                  <a:lnTo>
                    <a:pt x="2260820" y="6817170"/>
                  </a:lnTo>
                  <a:lnTo>
                    <a:pt x="1429497" y="6817170"/>
                  </a:lnTo>
                  <a:lnTo>
                    <a:pt x="1327275" y="6713800"/>
                  </a:lnTo>
                  <a:cubicBezTo>
                    <a:pt x="1239186" y="6618984"/>
                    <a:pt x="1156797" y="6519019"/>
                    <a:pt x="1080556" y="6414443"/>
                  </a:cubicBezTo>
                  <a:cubicBezTo>
                    <a:pt x="1004653" y="6310734"/>
                    <a:pt x="932439" y="6205177"/>
                    <a:pt x="865189" y="6097496"/>
                  </a:cubicBezTo>
                  <a:cubicBezTo>
                    <a:pt x="847881" y="6070823"/>
                    <a:pt x="831565" y="6043725"/>
                    <a:pt x="814823" y="6016911"/>
                  </a:cubicBezTo>
                  <a:lnTo>
                    <a:pt x="766729" y="5938453"/>
                  </a:lnTo>
                  <a:cubicBezTo>
                    <a:pt x="735941" y="5887947"/>
                    <a:pt x="703878" y="5837581"/>
                    <a:pt x="671672" y="5786648"/>
                  </a:cubicBezTo>
                  <a:lnTo>
                    <a:pt x="474608" y="5474664"/>
                  </a:lnTo>
                  <a:cubicBezTo>
                    <a:pt x="408778" y="5368968"/>
                    <a:pt x="343516" y="5260008"/>
                    <a:pt x="282652" y="5146508"/>
                  </a:cubicBezTo>
                  <a:cubicBezTo>
                    <a:pt x="252290" y="5089759"/>
                    <a:pt x="223065" y="5032015"/>
                    <a:pt x="196108" y="4972712"/>
                  </a:cubicBezTo>
                  <a:cubicBezTo>
                    <a:pt x="169152" y="4913408"/>
                    <a:pt x="144607" y="4853111"/>
                    <a:pt x="122474" y="4791821"/>
                  </a:cubicBezTo>
                  <a:cubicBezTo>
                    <a:pt x="100342" y="4730532"/>
                    <a:pt x="81757" y="4666830"/>
                    <a:pt x="65724" y="4603129"/>
                  </a:cubicBezTo>
                  <a:cubicBezTo>
                    <a:pt x="58205" y="4571064"/>
                    <a:pt x="50828" y="4539143"/>
                    <a:pt x="44727" y="4506937"/>
                  </a:cubicBezTo>
                  <a:lnTo>
                    <a:pt x="35505" y="4458699"/>
                  </a:lnTo>
                  <a:lnTo>
                    <a:pt x="27845" y="4410320"/>
                  </a:lnTo>
                  <a:cubicBezTo>
                    <a:pt x="8635" y="4281881"/>
                    <a:pt x="-661" y="4152150"/>
                    <a:pt x="37" y="4022292"/>
                  </a:cubicBezTo>
                  <a:cubicBezTo>
                    <a:pt x="712" y="3768592"/>
                    <a:pt x="27094" y="3515615"/>
                    <a:pt x="78777" y="3267236"/>
                  </a:cubicBezTo>
                  <a:cubicBezTo>
                    <a:pt x="130048" y="3017876"/>
                    <a:pt x="209439" y="2775142"/>
                    <a:pt x="315424" y="2543673"/>
                  </a:cubicBezTo>
                  <a:cubicBezTo>
                    <a:pt x="528236" y="2081161"/>
                    <a:pt x="838234" y="1667312"/>
                    <a:pt x="1202710" y="1314895"/>
                  </a:cubicBezTo>
                  <a:cubicBezTo>
                    <a:pt x="1385514" y="1138814"/>
                    <a:pt x="1582282" y="977831"/>
                    <a:pt x="1791065" y="833514"/>
                  </a:cubicBezTo>
                  <a:cubicBezTo>
                    <a:pt x="2420037" y="395614"/>
                    <a:pt x="3147288" y="119557"/>
                    <a:pt x="3908404" y="29794"/>
                  </a:cubicBezTo>
                  <a:cubicBezTo>
                    <a:pt x="4098509" y="7429"/>
                    <a:pt x="4289811" y="-2355"/>
                    <a:pt x="4481066" y="478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C72F6EE6-EDE9-45A5-8F6D-02B9B7CB2C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1"/>
              <a:ext cx="6165116" cy="6858001"/>
            </a:xfrm>
            <a:custGeom>
              <a:avLst/>
              <a:gdLst>
                <a:gd name="connsiteX0" fmla="*/ 6264586 w 6264586"/>
                <a:gd name="connsiteY0" fmla="*/ 6646464 h 6858001"/>
                <a:gd name="connsiteX1" fmla="*/ 6264586 w 6264586"/>
                <a:gd name="connsiteY1" fmla="*/ 6858001 h 6858001"/>
                <a:gd name="connsiteX2" fmla="*/ 5997170 w 6264586"/>
                <a:gd name="connsiteY2" fmla="*/ 6858001 h 6858001"/>
                <a:gd name="connsiteX3" fmla="*/ 6121512 w 6264586"/>
                <a:gd name="connsiteY3" fmla="*/ 6761029 h 6858001"/>
                <a:gd name="connsiteX4" fmla="*/ 2693206 w 6264586"/>
                <a:gd name="connsiteY4" fmla="*/ 0 h 6858001"/>
                <a:gd name="connsiteX5" fmla="*/ 5872285 w 6264586"/>
                <a:gd name="connsiteY5" fmla="*/ 0 h 6858001"/>
                <a:gd name="connsiteX6" fmla="*/ 6024875 w 6264586"/>
                <a:gd name="connsiteY6" fmla="*/ 68385 h 6858001"/>
                <a:gd name="connsiteX7" fmla="*/ 6206432 w 6264586"/>
                <a:gd name="connsiteY7" fmla="*/ 162336 h 6858001"/>
                <a:gd name="connsiteX8" fmla="*/ 6264586 w 6264586"/>
                <a:gd name="connsiteY8" fmla="*/ 196704 h 6858001"/>
                <a:gd name="connsiteX9" fmla="*/ 6264586 w 6264586"/>
                <a:gd name="connsiteY9" fmla="*/ 537242 h 6858001"/>
                <a:gd name="connsiteX10" fmla="*/ 6230189 w 6264586"/>
                <a:gd name="connsiteY10" fmla="*/ 517260 h 6858001"/>
                <a:gd name="connsiteX11" fmla="*/ 5540536 w 6264586"/>
                <a:gd name="connsiteY11" fmla="*/ 249543 h 6858001"/>
                <a:gd name="connsiteX12" fmla="*/ 5178896 w 6264586"/>
                <a:gd name="connsiteY12" fmla="*/ 178606 h 6858001"/>
                <a:gd name="connsiteX13" fmla="*/ 4814279 w 6264586"/>
                <a:gd name="connsiteY13" fmla="*/ 146683 h 6858001"/>
                <a:gd name="connsiteX14" fmla="*/ 4655095 w 6264586"/>
                <a:gd name="connsiteY14" fmla="*/ 143421 h 6858001"/>
                <a:gd name="connsiteX15" fmla="*/ 4081069 w 6264586"/>
                <a:gd name="connsiteY15" fmla="*/ 185983 h 6858001"/>
                <a:gd name="connsiteX16" fmla="*/ 3720566 w 6264586"/>
                <a:gd name="connsiteY16" fmla="*/ 256921 h 6858001"/>
                <a:gd name="connsiteX17" fmla="*/ 3365879 w 6264586"/>
                <a:gd name="connsiteY17" fmla="*/ 357651 h 6858001"/>
                <a:gd name="connsiteX18" fmla="*/ 3020555 w 6264586"/>
                <a:gd name="connsiteY18" fmla="*/ 486190 h 6858001"/>
                <a:gd name="connsiteX19" fmla="*/ 2685163 w 6264586"/>
                <a:gd name="connsiteY19" fmla="*/ 641542 h 6858001"/>
                <a:gd name="connsiteX20" fmla="*/ 2047720 w 6264586"/>
                <a:gd name="connsiteY20" fmla="*/ 1025030 h 6858001"/>
                <a:gd name="connsiteX21" fmla="*/ 1897333 w 6264586"/>
                <a:gd name="connsiteY21" fmla="*/ 1134983 h 6858001"/>
                <a:gd name="connsiteX22" fmla="*/ 1835758 w 6264586"/>
                <a:gd name="connsiteY22" fmla="*/ 1182227 h 6858001"/>
                <a:gd name="connsiteX23" fmla="*/ 1823273 w 6264586"/>
                <a:gd name="connsiteY23" fmla="*/ 1192016 h 6858001"/>
                <a:gd name="connsiteX24" fmla="*/ 1750918 w 6264586"/>
                <a:gd name="connsiteY24" fmla="*/ 1249760 h 6858001"/>
                <a:gd name="connsiteX25" fmla="*/ 1469297 w 6264586"/>
                <a:gd name="connsiteY25" fmla="*/ 1496906 h 6858001"/>
                <a:gd name="connsiteX26" fmla="*/ 967769 w 6264586"/>
                <a:gd name="connsiteY26" fmla="*/ 2056602 h 6858001"/>
                <a:gd name="connsiteX27" fmla="*/ 754105 w 6264586"/>
                <a:gd name="connsiteY27" fmla="*/ 2368727 h 6858001"/>
                <a:gd name="connsiteX28" fmla="*/ 572364 w 6264586"/>
                <a:gd name="connsiteY28" fmla="*/ 2701140 h 6858001"/>
                <a:gd name="connsiteX29" fmla="*/ 532497 w 6264586"/>
                <a:gd name="connsiteY29" fmla="*/ 2786265 h 6858001"/>
                <a:gd name="connsiteX30" fmla="*/ 512918 w 6264586"/>
                <a:gd name="connsiteY30" fmla="*/ 2828827 h 6858001"/>
                <a:gd name="connsiteX31" fmla="*/ 494475 w 6264586"/>
                <a:gd name="connsiteY31" fmla="*/ 2872240 h 6858001"/>
                <a:gd name="connsiteX32" fmla="*/ 491637 w 6264586"/>
                <a:gd name="connsiteY32" fmla="*/ 2878908 h 6858001"/>
                <a:gd name="connsiteX33" fmla="*/ 459290 w 6264586"/>
                <a:gd name="connsiteY33" fmla="*/ 2959635 h 6858001"/>
                <a:gd name="connsiteX34" fmla="*/ 446805 w 6264586"/>
                <a:gd name="connsiteY34" fmla="*/ 2992408 h 6858001"/>
                <a:gd name="connsiteX35" fmla="*/ 426090 w 6264586"/>
                <a:gd name="connsiteY35" fmla="*/ 3049158 h 6858001"/>
                <a:gd name="connsiteX36" fmla="*/ 426090 w 6264586"/>
                <a:gd name="connsiteY36" fmla="*/ 3049867 h 6858001"/>
                <a:gd name="connsiteX37" fmla="*/ 318124 w 6264586"/>
                <a:gd name="connsiteY37" fmla="*/ 3414202 h 6858001"/>
                <a:gd name="connsiteX38" fmla="*/ 230729 w 6264586"/>
                <a:gd name="connsiteY38" fmla="*/ 4169260 h 6858001"/>
                <a:gd name="connsiteX39" fmla="*/ 268893 w 6264586"/>
                <a:gd name="connsiteY39" fmla="*/ 4544236 h 6858001"/>
                <a:gd name="connsiteX40" fmla="*/ 379840 w 6264586"/>
                <a:gd name="connsiteY40" fmla="*/ 4900056 h 6858001"/>
                <a:gd name="connsiteX41" fmla="*/ 406512 w 6264586"/>
                <a:gd name="connsiteY41" fmla="*/ 4960211 h 6858001"/>
                <a:gd name="connsiteX42" fmla="*/ 417862 w 6264586"/>
                <a:gd name="connsiteY42" fmla="*/ 4984613 h 6858001"/>
                <a:gd name="connsiteX43" fmla="*/ 428077 w 6264586"/>
                <a:gd name="connsiteY43" fmla="*/ 5005043 h 6858001"/>
                <a:gd name="connsiteX44" fmla="*/ 460140 w 6264586"/>
                <a:gd name="connsiteY44" fmla="*/ 5067327 h 6858001"/>
                <a:gd name="connsiteX45" fmla="*/ 555197 w 6264586"/>
                <a:gd name="connsiteY45" fmla="*/ 5229773 h 6858001"/>
                <a:gd name="connsiteX46" fmla="*/ 660611 w 6264586"/>
                <a:gd name="connsiteY46" fmla="*/ 5387396 h 6858001"/>
                <a:gd name="connsiteX47" fmla="*/ 774110 w 6264586"/>
                <a:gd name="connsiteY47" fmla="*/ 5542182 h 6858001"/>
                <a:gd name="connsiteX48" fmla="*/ 917829 w 6264586"/>
                <a:gd name="connsiteY48" fmla="*/ 5727896 h 6858001"/>
                <a:gd name="connsiteX49" fmla="*/ 1012885 w 6264586"/>
                <a:gd name="connsiteY49" fmla="*/ 5849767 h 6858001"/>
                <a:gd name="connsiteX50" fmla="*/ 1133053 w 6264586"/>
                <a:gd name="connsiteY50" fmla="*/ 6006822 h 6858001"/>
                <a:gd name="connsiteX51" fmla="*/ 1194343 w 6264586"/>
                <a:gd name="connsiteY51" fmla="*/ 6090245 h 6858001"/>
                <a:gd name="connsiteX52" fmla="*/ 1249390 w 6264586"/>
                <a:gd name="connsiteY52" fmla="*/ 6165155 h 6858001"/>
                <a:gd name="connsiteX53" fmla="*/ 1345724 w 6264586"/>
                <a:gd name="connsiteY53" fmla="*/ 6292132 h 6858001"/>
                <a:gd name="connsiteX54" fmla="*/ 1364310 w 6264586"/>
                <a:gd name="connsiteY54" fmla="*/ 6316251 h 6858001"/>
                <a:gd name="connsiteX55" fmla="*/ 1373673 w 6264586"/>
                <a:gd name="connsiteY55" fmla="*/ 6327885 h 6858001"/>
                <a:gd name="connsiteX56" fmla="*/ 1484619 w 6264586"/>
                <a:gd name="connsiteY56" fmla="*/ 6462240 h 6858001"/>
                <a:gd name="connsiteX57" fmla="*/ 1739000 w 6264586"/>
                <a:gd name="connsiteY57" fmla="*/ 6737335 h 6858001"/>
                <a:gd name="connsiteX58" fmla="*/ 1866801 w 6264586"/>
                <a:gd name="connsiteY58" fmla="*/ 6858001 h 6858001"/>
                <a:gd name="connsiteX59" fmla="*/ 1144149 w 6264586"/>
                <a:gd name="connsiteY59" fmla="*/ 6858001 h 6858001"/>
                <a:gd name="connsiteX60" fmla="*/ 1058349 w 6264586"/>
                <a:gd name="connsiteY60" fmla="*/ 6766452 h 6858001"/>
                <a:gd name="connsiteX61" fmla="*/ 580309 w 6264586"/>
                <a:gd name="connsiteY61" fmla="*/ 6105000 h 6858001"/>
                <a:gd name="connsiteX62" fmla="*/ 1 w 6264586"/>
                <a:gd name="connsiteY62" fmla="*/ 3960094 h 6858001"/>
                <a:gd name="connsiteX63" fmla="*/ 2599292 w 6264586"/>
                <a:gd name="connsiteY63" fmla="*/ 37050 h 685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6264586" h="6858001">
                  <a:moveTo>
                    <a:pt x="6264586" y="6646464"/>
                  </a:moveTo>
                  <a:lnTo>
                    <a:pt x="6264586" y="6858001"/>
                  </a:lnTo>
                  <a:lnTo>
                    <a:pt x="5997170" y="6858001"/>
                  </a:lnTo>
                  <a:lnTo>
                    <a:pt x="6121512" y="6761029"/>
                  </a:lnTo>
                  <a:close/>
                  <a:moveTo>
                    <a:pt x="2693206" y="0"/>
                  </a:moveTo>
                  <a:lnTo>
                    <a:pt x="5872285" y="0"/>
                  </a:lnTo>
                  <a:lnTo>
                    <a:pt x="6024875" y="68385"/>
                  </a:lnTo>
                  <a:cubicBezTo>
                    <a:pt x="6086250" y="97989"/>
                    <a:pt x="6146793" y="129318"/>
                    <a:pt x="6206432" y="162336"/>
                  </a:cubicBezTo>
                  <a:lnTo>
                    <a:pt x="6264586" y="196704"/>
                  </a:lnTo>
                  <a:lnTo>
                    <a:pt x="6264586" y="537242"/>
                  </a:lnTo>
                  <a:lnTo>
                    <a:pt x="6230189" y="517260"/>
                  </a:lnTo>
                  <a:cubicBezTo>
                    <a:pt x="6012226" y="399931"/>
                    <a:pt x="5780573" y="310008"/>
                    <a:pt x="5540536" y="249543"/>
                  </a:cubicBezTo>
                  <a:cubicBezTo>
                    <a:pt x="5421375" y="219324"/>
                    <a:pt x="5300641" y="195644"/>
                    <a:pt x="5178896" y="178606"/>
                  </a:cubicBezTo>
                  <a:cubicBezTo>
                    <a:pt x="5057977" y="161840"/>
                    <a:pt x="4936276" y="151186"/>
                    <a:pt x="4814279" y="146683"/>
                  </a:cubicBezTo>
                  <a:cubicBezTo>
                    <a:pt x="4761501" y="144556"/>
                    <a:pt x="4708015" y="143421"/>
                    <a:pt x="4655095" y="143421"/>
                  </a:cubicBezTo>
                  <a:cubicBezTo>
                    <a:pt x="4462968" y="143573"/>
                    <a:pt x="4271111" y="157799"/>
                    <a:pt x="4081069" y="185983"/>
                  </a:cubicBezTo>
                  <a:cubicBezTo>
                    <a:pt x="3956361" y="205703"/>
                    <a:pt x="3835058" y="229396"/>
                    <a:pt x="3720566" y="256921"/>
                  </a:cubicBezTo>
                  <a:cubicBezTo>
                    <a:pt x="3596708" y="286714"/>
                    <a:pt x="3477677" y="320905"/>
                    <a:pt x="3365879" y="357651"/>
                  </a:cubicBezTo>
                  <a:cubicBezTo>
                    <a:pt x="3249257" y="395958"/>
                    <a:pt x="3133487" y="438945"/>
                    <a:pt x="3020555" y="486190"/>
                  </a:cubicBezTo>
                  <a:cubicBezTo>
                    <a:pt x="2907623" y="533434"/>
                    <a:pt x="2794832" y="585786"/>
                    <a:pt x="2685163" y="641542"/>
                  </a:cubicBezTo>
                  <a:cubicBezTo>
                    <a:pt x="2463995" y="754348"/>
                    <a:pt x="2250998" y="882488"/>
                    <a:pt x="2047720" y="1025030"/>
                  </a:cubicBezTo>
                  <a:cubicBezTo>
                    <a:pt x="2006151" y="1054399"/>
                    <a:pt x="1951528" y="1093415"/>
                    <a:pt x="1897333" y="1134983"/>
                  </a:cubicBezTo>
                  <a:cubicBezTo>
                    <a:pt x="1876761" y="1150164"/>
                    <a:pt x="1855905" y="1166479"/>
                    <a:pt x="1835758" y="1182227"/>
                  </a:cubicBezTo>
                  <a:lnTo>
                    <a:pt x="1823273" y="1192016"/>
                  </a:lnTo>
                  <a:cubicBezTo>
                    <a:pt x="1797027" y="1211879"/>
                    <a:pt x="1772057" y="1232309"/>
                    <a:pt x="1750918" y="1249760"/>
                  </a:cubicBezTo>
                  <a:cubicBezTo>
                    <a:pt x="1645931" y="1335737"/>
                    <a:pt x="1554422" y="1416605"/>
                    <a:pt x="1469297" y="1496906"/>
                  </a:cubicBezTo>
                  <a:cubicBezTo>
                    <a:pt x="1286595" y="1668957"/>
                    <a:pt x="1118818" y="1856190"/>
                    <a:pt x="967769" y="2056602"/>
                  </a:cubicBezTo>
                  <a:cubicBezTo>
                    <a:pt x="890731" y="2159603"/>
                    <a:pt x="818800" y="2264590"/>
                    <a:pt x="754105" y="2368727"/>
                  </a:cubicBezTo>
                  <a:cubicBezTo>
                    <a:pt x="681749" y="2488328"/>
                    <a:pt x="622304" y="2596720"/>
                    <a:pt x="572364" y="2701140"/>
                  </a:cubicBezTo>
                  <a:cubicBezTo>
                    <a:pt x="557609" y="2730507"/>
                    <a:pt x="543989" y="2760443"/>
                    <a:pt x="532497" y="2786265"/>
                  </a:cubicBezTo>
                  <a:lnTo>
                    <a:pt x="512918" y="2828827"/>
                  </a:lnTo>
                  <a:lnTo>
                    <a:pt x="494475" y="2872240"/>
                  </a:lnTo>
                  <a:lnTo>
                    <a:pt x="491637" y="2878908"/>
                  </a:lnTo>
                  <a:cubicBezTo>
                    <a:pt x="480146" y="2906575"/>
                    <a:pt x="469220" y="2932821"/>
                    <a:pt x="459290" y="2959635"/>
                  </a:cubicBezTo>
                  <a:cubicBezTo>
                    <a:pt x="455176" y="2970559"/>
                    <a:pt x="451060" y="2981484"/>
                    <a:pt x="446805" y="2992408"/>
                  </a:cubicBezTo>
                  <a:cubicBezTo>
                    <a:pt x="439427" y="3012412"/>
                    <a:pt x="432333" y="3030572"/>
                    <a:pt x="426090" y="3049158"/>
                  </a:cubicBezTo>
                  <a:lnTo>
                    <a:pt x="426090" y="3049867"/>
                  </a:lnTo>
                  <a:cubicBezTo>
                    <a:pt x="383010" y="3169099"/>
                    <a:pt x="346959" y="3290756"/>
                    <a:pt x="318124" y="3414202"/>
                  </a:cubicBezTo>
                  <a:cubicBezTo>
                    <a:pt x="260107" y="3661703"/>
                    <a:pt x="230780" y="3915049"/>
                    <a:pt x="230729" y="4169260"/>
                  </a:cubicBezTo>
                  <a:cubicBezTo>
                    <a:pt x="231621" y="4295173"/>
                    <a:pt x="244398" y="4420719"/>
                    <a:pt x="268893" y="4544236"/>
                  </a:cubicBezTo>
                  <a:cubicBezTo>
                    <a:pt x="293708" y="4666304"/>
                    <a:pt x="330882" y="4785521"/>
                    <a:pt x="379840" y="4900056"/>
                  </a:cubicBezTo>
                  <a:cubicBezTo>
                    <a:pt x="387926" y="4919919"/>
                    <a:pt x="397006" y="4939498"/>
                    <a:pt x="406512" y="4960211"/>
                  </a:cubicBezTo>
                  <a:cubicBezTo>
                    <a:pt x="410343" y="4968299"/>
                    <a:pt x="414173" y="4976385"/>
                    <a:pt x="417862" y="4984613"/>
                  </a:cubicBezTo>
                  <a:lnTo>
                    <a:pt x="428077" y="5005043"/>
                  </a:lnTo>
                  <a:cubicBezTo>
                    <a:pt x="438860" y="5026751"/>
                    <a:pt x="449075" y="5047181"/>
                    <a:pt x="460140" y="5067327"/>
                  </a:cubicBezTo>
                  <a:cubicBezTo>
                    <a:pt x="485536" y="5116273"/>
                    <a:pt x="514763" y="5165789"/>
                    <a:pt x="555197" y="5229773"/>
                  </a:cubicBezTo>
                  <a:cubicBezTo>
                    <a:pt x="586836" y="5280282"/>
                    <a:pt x="620318" y="5329511"/>
                    <a:pt x="660611" y="5387396"/>
                  </a:cubicBezTo>
                  <a:cubicBezTo>
                    <a:pt x="698065" y="5440741"/>
                    <a:pt x="737223" y="5493094"/>
                    <a:pt x="774110" y="5542182"/>
                  </a:cubicBezTo>
                  <a:cubicBezTo>
                    <a:pt x="821070" y="5604324"/>
                    <a:pt x="870301" y="5667173"/>
                    <a:pt x="917829" y="5727896"/>
                  </a:cubicBezTo>
                  <a:cubicBezTo>
                    <a:pt x="949042" y="5767762"/>
                    <a:pt x="979828" y="5807063"/>
                    <a:pt x="1012885" y="5849767"/>
                  </a:cubicBezTo>
                  <a:cubicBezTo>
                    <a:pt x="1045942" y="5892471"/>
                    <a:pt x="1089497" y="5948796"/>
                    <a:pt x="1133053" y="6006822"/>
                  </a:cubicBezTo>
                  <a:cubicBezTo>
                    <a:pt x="1153624" y="6034345"/>
                    <a:pt x="1175332" y="6063998"/>
                    <a:pt x="1194343" y="6090245"/>
                  </a:cubicBezTo>
                  <a:cubicBezTo>
                    <a:pt x="1213355" y="6116491"/>
                    <a:pt x="1231372" y="6141178"/>
                    <a:pt x="1249390" y="6165155"/>
                  </a:cubicBezTo>
                  <a:cubicBezTo>
                    <a:pt x="1280461" y="6208000"/>
                    <a:pt x="1313659" y="6250847"/>
                    <a:pt x="1345724" y="6292132"/>
                  </a:cubicBezTo>
                  <a:lnTo>
                    <a:pt x="1364310" y="6316251"/>
                  </a:lnTo>
                  <a:lnTo>
                    <a:pt x="1373673" y="6327885"/>
                  </a:lnTo>
                  <a:cubicBezTo>
                    <a:pt x="1409566" y="6372433"/>
                    <a:pt x="1446738" y="6418542"/>
                    <a:pt x="1484619" y="6462240"/>
                  </a:cubicBezTo>
                  <a:cubicBezTo>
                    <a:pt x="1567899" y="6559850"/>
                    <a:pt x="1653876" y="6652211"/>
                    <a:pt x="1739000" y="6737335"/>
                  </a:cubicBezTo>
                  <a:lnTo>
                    <a:pt x="1866801" y="6858001"/>
                  </a:lnTo>
                  <a:lnTo>
                    <a:pt x="1144149" y="6858001"/>
                  </a:lnTo>
                  <a:lnTo>
                    <a:pt x="1058349" y="6766452"/>
                  </a:lnTo>
                  <a:cubicBezTo>
                    <a:pt x="878978" y="6562465"/>
                    <a:pt x="718756" y="6341104"/>
                    <a:pt x="580309" y="6105000"/>
                  </a:cubicBezTo>
                  <a:cubicBezTo>
                    <a:pt x="200401" y="5454007"/>
                    <a:pt x="146" y="4713831"/>
                    <a:pt x="1" y="3960094"/>
                  </a:cubicBezTo>
                  <a:cubicBezTo>
                    <a:pt x="-335" y="2196754"/>
                    <a:pt x="1071479" y="683605"/>
                    <a:pt x="2599292" y="3705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C093DC50-3BD7-46B1-A300-CD207E152F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-5977"/>
              <a:ext cx="6238675" cy="6858001"/>
            </a:xfrm>
            <a:custGeom>
              <a:avLst/>
              <a:gdLst>
                <a:gd name="connsiteX0" fmla="*/ 6264586 w 6264586"/>
                <a:gd name="connsiteY0" fmla="*/ 6646464 h 6858001"/>
                <a:gd name="connsiteX1" fmla="*/ 6264586 w 6264586"/>
                <a:gd name="connsiteY1" fmla="*/ 6858001 h 6858001"/>
                <a:gd name="connsiteX2" fmla="*/ 5997170 w 6264586"/>
                <a:gd name="connsiteY2" fmla="*/ 6858001 h 6858001"/>
                <a:gd name="connsiteX3" fmla="*/ 6121512 w 6264586"/>
                <a:gd name="connsiteY3" fmla="*/ 6761029 h 6858001"/>
                <a:gd name="connsiteX4" fmla="*/ 2693206 w 6264586"/>
                <a:gd name="connsiteY4" fmla="*/ 0 h 6858001"/>
                <a:gd name="connsiteX5" fmla="*/ 5872285 w 6264586"/>
                <a:gd name="connsiteY5" fmla="*/ 0 h 6858001"/>
                <a:gd name="connsiteX6" fmla="*/ 6024875 w 6264586"/>
                <a:gd name="connsiteY6" fmla="*/ 68385 h 6858001"/>
                <a:gd name="connsiteX7" fmla="*/ 6206432 w 6264586"/>
                <a:gd name="connsiteY7" fmla="*/ 162336 h 6858001"/>
                <a:gd name="connsiteX8" fmla="*/ 6264586 w 6264586"/>
                <a:gd name="connsiteY8" fmla="*/ 196704 h 6858001"/>
                <a:gd name="connsiteX9" fmla="*/ 6264586 w 6264586"/>
                <a:gd name="connsiteY9" fmla="*/ 537242 h 6858001"/>
                <a:gd name="connsiteX10" fmla="*/ 6230189 w 6264586"/>
                <a:gd name="connsiteY10" fmla="*/ 517260 h 6858001"/>
                <a:gd name="connsiteX11" fmla="*/ 5540536 w 6264586"/>
                <a:gd name="connsiteY11" fmla="*/ 249543 h 6858001"/>
                <a:gd name="connsiteX12" fmla="*/ 5178896 w 6264586"/>
                <a:gd name="connsiteY12" fmla="*/ 178606 h 6858001"/>
                <a:gd name="connsiteX13" fmla="*/ 4814279 w 6264586"/>
                <a:gd name="connsiteY13" fmla="*/ 146683 h 6858001"/>
                <a:gd name="connsiteX14" fmla="*/ 4655095 w 6264586"/>
                <a:gd name="connsiteY14" fmla="*/ 143421 h 6858001"/>
                <a:gd name="connsiteX15" fmla="*/ 4081069 w 6264586"/>
                <a:gd name="connsiteY15" fmla="*/ 185983 h 6858001"/>
                <a:gd name="connsiteX16" fmla="*/ 3720566 w 6264586"/>
                <a:gd name="connsiteY16" fmla="*/ 256921 h 6858001"/>
                <a:gd name="connsiteX17" fmla="*/ 3365879 w 6264586"/>
                <a:gd name="connsiteY17" fmla="*/ 357651 h 6858001"/>
                <a:gd name="connsiteX18" fmla="*/ 3020555 w 6264586"/>
                <a:gd name="connsiteY18" fmla="*/ 486190 h 6858001"/>
                <a:gd name="connsiteX19" fmla="*/ 2685163 w 6264586"/>
                <a:gd name="connsiteY19" fmla="*/ 641542 h 6858001"/>
                <a:gd name="connsiteX20" fmla="*/ 2047720 w 6264586"/>
                <a:gd name="connsiteY20" fmla="*/ 1025030 h 6858001"/>
                <a:gd name="connsiteX21" fmla="*/ 1897333 w 6264586"/>
                <a:gd name="connsiteY21" fmla="*/ 1134983 h 6858001"/>
                <a:gd name="connsiteX22" fmla="*/ 1835758 w 6264586"/>
                <a:gd name="connsiteY22" fmla="*/ 1182227 h 6858001"/>
                <a:gd name="connsiteX23" fmla="*/ 1823273 w 6264586"/>
                <a:gd name="connsiteY23" fmla="*/ 1192016 h 6858001"/>
                <a:gd name="connsiteX24" fmla="*/ 1750918 w 6264586"/>
                <a:gd name="connsiteY24" fmla="*/ 1249760 h 6858001"/>
                <a:gd name="connsiteX25" fmla="*/ 1469297 w 6264586"/>
                <a:gd name="connsiteY25" fmla="*/ 1496906 h 6858001"/>
                <a:gd name="connsiteX26" fmla="*/ 967769 w 6264586"/>
                <a:gd name="connsiteY26" fmla="*/ 2056602 h 6858001"/>
                <a:gd name="connsiteX27" fmla="*/ 754105 w 6264586"/>
                <a:gd name="connsiteY27" fmla="*/ 2368727 h 6858001"/>
                <a:gd name="connsiteX28" fmla="*/ 572364 w 6264586"/>
                <a:gd name="connsiteY28" fmla="*/ 2701140 h 6858001"/>
                <a:gd name="connsiteX29" fmla="*/ 532497 w 6264586"/>
                <a:gd name="connsiteY29" fmla="*/ 2786265 h 6858001"/>
                <a:gd name="connsiteX30" fmla="*/ 512918 w 6264586"/>
                <a:gd name="connsiteY30" fmla="*/ 2828827 h 6858001"/>
                <a:gd name="connsiteX31" fmla="*/ 494475 w 6264586"/>
                <a:gd name="connsiteY31" fmla="*/ 2872240 h 6858001"/>
                <a:gd name="connsiteX32" fmla="*/ 491637 w 6264586"/>
                <a:gd name="connsiteY32" fmla="*/ 2878908 h 6858001"/>
                <a:gd name="connsiteX33" fmla="*/ 459290 w 6264586"/>
                <a:gd name="connsiteY33" fmla="*/ 2959635 h 6858001"/>
                <a:gd name="connsiteX34" fmla="*/ 446805 w 6264586"/>
                <a:gd name="connsiteY34" fmla="*/ 2992408 h 6858001"/>
                <a:gd name="connsiteX35" fmla="*/ 426090 w 6264586"/>
                <a:gd name="connsiteY35" fmla="*/ 3049158 h 6858001"/>
                <a:gd name="connsiteX36" fmla="*/ 426090 w 6264586"/>
                <a:gd name="connsiteY36" fmla="*/ 3049867 h 6858001"/>
                <a:gd name="connsiteX37" fmla="*/ 318124 w 6264586"/>
                <a:gd name="connsiteY37" fmla="*/ 3414202 h 6858001"/>
                <a:gd name="connsiteX38" fmla="*/ 230729 w 6264586"/>
                <a:gd name="connsiteY38" fmla="*/ 4169260 h 6858001"/>
                <a:gd name="connsiteX39" fmla="*/ 268893 w 6264586"/>
                <a:gd name="connsiteY39" fmla="*/ 4544236 h 6858001"/>
                <a:gd name="connsiteX40" fmla="*/ 379840 w 6264586"/>
                <a:gd name="connsiteY40" fmla="*/ 4900056 h 6858001"/>
                <a:gd name="connsiteX41" fmla="*/ 406512 w 6264586"/>
                <a:gd name="connsiteY41" fmla="*/ 4960211 h 6858001"/>
                <a:gd name="connsiteX42" fmla="*/ 417862 w 6264586"/>
                <a:gd name="connsiteY42" fmla="*/ 4984613 h 6858001"/>
                <a:gd name="connsiteX43" fmla="*/ 428077 w 6264586"/>
                <a:gd name="connsiteY43" fmla="*/ 5005043 h 6858001"/>
                <a:gd name="connsiteX44" fmla="*/ 460140 w 6264586"/>
                <a:gd name="connsiteY44" fmla="*/ 5067327 h 6858001"/>
                <a:gd name="connsiteX45" fmla="*/ 555197 w 6264586"/>
                <a:gd name="connsiteY45" fmla="*/ 5229773 h 6858001"/>
                <a:gd name="connsiteX46" fmla="*/ 660611 w 6264586"/>
                <a:gd name="connsiteY46" fmla="*/ 5387396 h 6858001"/>
                <a:gd name="connsiteX47" fmla="*/ 774110 w 6264586"/>
                <a:gd name="connsiteY47" fmla="*/ 5542182 h 6858001"/>
                <a:gd name="connsiteX48" fmla="*/ 917829 w 6264586"/>
                <a:gd name="connsiteY48" fmla="*/ 5727896 h 6858001"/>
                <a:gd name="connsiteX49" fmla="*/ 1012885 w 6264586"/>
                <a:gd name="connsiteY49" fmla="*/ 5849767 h 6858001"/>
                <a:gd name="connsiteX50" fmla="*/ 1133053 w 6264586"/>
                <a:gd name="connsiteY50" fmla="*/ 6006822 h 6858001"/>
                <a:gd name="connsiteX51" fmla="*/ 1194343 w 6264586"/>
                <a:gd name="connsiteY51" fmla="*/ 6090245 h 6858001"/>
                <a:gd name="connsiteX52" fmla="*/ 1249390 w 6264586"/>
                <a:gd name="connsiteY52" fmla="*/ 6165155 h 6858001"/>
                <a:gd name="connsiteX53" fmla="*/ 1345724 w 6264586"/>
                <a:gd name="connsiteY53" fmla="*/ 6292132 h 6858001"/>
                <a:gd name="connsiteX54" fmla="*/ 1364310 w 6264586"/>
                <a:gd name="connsiteY54" fmla="*/ 6316251 h 6858001"/>
                <a:gd name="connsiteX55" fmla="*/ 1373673 w 6264586"/>
                <a:gd name="connsiteY55" fmla="*/ 6327885 h 6858001"/>
                <a:gd name="connsiteX56" fmla="*/ 1484619 w 6264586"/>
                <a:gd name="connsiteY56" fmla="*/ 6462240 h 6858001"/>
                <a:gd name="connsiteX57" fmla="*/ 1739000 w 6264586"/>
                <a:gd name="connsiteY57" fmla="*/ 6737335 h 6858001"/>
                <a:gd name="connsiteX58" fmla="*/ 1866801 w 6264586"/>
                <a:gd name="connsiteY58" fmla="*/ 6858001 h 6858001"/>
                <a:gd name="connsiteX59" fmla="*/ 1144149 w 6264586"/>
                <a:gd name="connsiteY59" fmla="*/ 6858001 h 6858001"/>
                <a:gd name="connsiteX60" fmla="*/ 1058349 w 6264586"/>
                <a:gd name="connsiteY60" fmla="*/ 6766452 h 6858001"/>
                <a:gd name="connsiteX61" fmla="*/ 580309 w 6264586"/>
                <a:gd name="connsiteY61" fmla="*/ 6105000 h 6858001"/>
                <a:gd name="connsiteX62" fmla="*/ 1 w 6264586"/>
                <a:gd name="connsiteY62" fmla="*/ 3960094 h 6858001"/>
                <a:gd name="connsiteX63" fmla="*/ 2599292 w 6264586"/>
                <a:gd name="connsiteY63" fmla="*/ 37050 h 685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6264586" h="6858001">
                  <a:moveTo>
                    <a:pt x="6264586" y="6646464"/>
                  </a:moveTo>
                  <a:lnTo>
                    <a:pt x="6264586" y="6858001"/>
                  </a:lnTo>
                  <a:lnTo>
                    <a:pt x="5997170" y="6858001"/>
                  </a:lnTo>
                  <a:lnTo>
                    <a:pt x="6121512" y="6761029"/>
                  </a:lnTo>
                  <a:close/>
                  <a:moveTo>
                    <a:pt x="2693206" y="0"/>
                  </a:moveTo>
                  <a:lnTo>
                    <a:pt x="5872285" y="0"/>
                  </a:lnTo>
                  <a:lnTo>
                    <a:pt x="6024875" y="68385"/>
                  </a:lnTo>
                  <a:cubicBezTo>
                    <a:pt x="6086250" y="97989"/>
                    <a:pt x="6146793" y="129318"/>
                    <a:pt x="6206432" y="162336"/>
                  </a:cubicBezTo>
                  <a:lnTo>
                    <a:pt x="6264586" y="196704"/>
                  </a:lnTo>
                  <a:lnTo>
                    <a:pt x="6264586" y="537242"/>
                  </a:lnTo>
                  <a:lnTo>
                    <a:pt x="6230189" y="517260"/>
                  </a:lnTo>
                  <a:cubicBezTo>
                    <a:pt x="6012226" y="399931"/>
                    <a:pt x="5780573" y="310008"/>
                    <a:pt x="5540536" y="249543"/>
                  </a:cubicBezTo>
                  <a:cubicBezTo>
                    <a:pt x="5421375" y="219324"/>
                    <a:pt x="5300641" y="195644"/>
                    <a:pt x="5178896" y="178606"/>
                  </a:cubicBezTo>
                  <a:cubicBezTo>
                    <a:pt x="5057977" y="161840"/>
                    <a:pt x="4936276" y="151186"/>
                    <a:pt x="4814279" y="146683"/>
                  </a:cubicBezTo>
                  <a:cubicBezTo>
                    <a:pt x="4761501" y="144556"/>
                    <a:pt x="4708015" y="143421"/>
                    <a:pt x="4655095" y="143421"/>
                  </a:cubicBezTo>
                  <a:cubicBezTo>
                    <a:pt x="4462968" y="143573"/>
                    <a:pt x="4271111" y="157799"/>
                    <a:pt x="4081069" y="185983"/>
                  </a:cubicBezTo>
                  <a:cubicBezTo>
                    <a:pt x="3956361" y="205703"/>
                    <a:pt x="3835058" y="229396"/>
                    <a:pt x="3720566" y="256921"/>
                  </a:cubicBezTo>
                  <a:cubicBezTo>
                    <a:pt x="3596708" y="286714"/>
                    <a:pt x="3477677" y="320905"/>
                    <a:pt x="3365879" y="357651"/>
                  </a:cubicBezTo>
                  <a:cubicBezTo>
                    <a:pt x="3249257" y="395958"/>
                    <a:pt x="3133487" y="438945"/>
                    <a:pt x="3020555" y="486190"/>
                  </a:cubicBezTo>
                  <a:cubicBezTo>
                    <a:pt x="2907623" y="533434"/>
                    <a:pt x="2794832" y="585786"/>
                    <a:pt x="2685163" y="641542"/>
                  </a:cubicBezTo>
                  <a:cubicBezTo>
                    <a:pt x="2463995" y="754348"/>
                    <a:pt x="2250998" y="882488"/>
                    <a:pt x="2047720" y="1025030"/>
                  </a:cubicBezTo>
                  <a:cubicBezTo>
                    <a:pt x="2006151" y="1054399"/>
                    <a:pt x="1951528" y="1093415"/>
                    <a:pt x="1897333" y="1134983"/>
                  </a:cubicBezTo>
                  <a:cubicBezTo>
                    <a:pt x="1876761" y="1150164"/>
                    <a:pt x="1855905" y="1166479"/>
                    <a:pt x="1835758" y="1182227"/>
                  </a:cubicBezTo>
                  <a:lnTo>
                    <a:pt x="1823273" y="1192016"/>
                  </a:lnTo>
                  <a:cubicBezTo>
                    <a:pt x="1797027" y="1211879"/>
                    <a:pt x="1772057" y="1232309"/>
                    <a:pt x="1750918" y="1249760"/>
                  </a:cubicBezTo>
                  <a:cubicBezTo>
                    <a:pt x="1645931" y="1335737"/>
                    <a:pt x="1554422" y="1416605"/>
                    <a:pt x="1469297" y="1496906"/>
                  </a:cubicBezTo>
                  <a:cubicBezTo>
                    <a:pt x="1286595" y="1668957"/>
                    <a:pt x="1118818" y="1856190"/>
                    <a:pt x="967769" y="2056602"/>
                  </a:cubicBezTo>
                  <a:cubicBezTo>
                    <a:pt x="890731" y="2159603"/>
                    <a:pt x="818800" y="2264590"/>
                    <a:pt x="754105" y="2368727"/>
                  </a:cubicBezTo>
                  <a:cubicBezTo>
                    <a:pt x="681749" y="2488328"/>
                    <a:pt x="622304" y="2596720"/>
                    <a:pt x="572364" y="2701140"/>
                  </a:cubicBezTo>
                  <a:cubicBezTo>
                    <a:pt x="557609" y="2730507"/>
                    <a:pt x="543989" y="2760443"/>
                    <a:pt x="532497" y="2786265"/>
                  </a:cubicBezTo>
                  <a:lnTo>
                    <a:pt x="512918" y="2828827"/>
                  </a:lnTo>
                  <a:lnTo>
                    <a:pt x="494475" y="2872240"/>
                  </a:lnTo>
                  <a:lnTo>
                    <a:pt x="491637" y="2878908"/>
                  </a:lnTo>
                  <a:cubicBezTo>
                    <a:pt x="480146" y="2906575"/>
                    <a:pt x="469220" y="2932821"/>
                    <a:pt x="459290" y="2959635"/>
                  </a:cubicBezTo>
                  <a:cubicBezTo>
                    <a:pt x="455176" y="2970559"/>
                    <a:pt x="451060" y="2981484"/>
                    <a:pt x="446805" y="2992408"/>
                  </a:cubicBezTo>
                  <a:cubicBezTo>
                    <a:pt x="439427" y="3012412"/>
                    <a:pt x="432333" y="3030572"/>
                    <a:pt x="426090" y="3049158"/>
                  </a:cubicBezTo>
                  <a:lnTo>
                    <a:pt x="426090" y="3049867"/>
                  </a:lnTo>
                  <a:cubicBezTo>
                    <a:pt x="383010" y="3169099"/>
                    <a:pt x="346959" y="3290756"/>
                    <a:pt x="318124" y="3414202"/>
                  </a:cubicBezTo>
                  <a:cubicBezTo>
                    <a:pt x="260107" y="3661703"/>
                    <a:pt x="230780" y="3915049"/>
                    <a:pt x="230729" y="4169260"/>
                  </a:cubicBezTo>
                  <a:cubicBezTo>
                    <a:pt x="231621" y="4295173"/>
                    <a:pt x="244398" y="4420719"/>
                    <a:pt x="268893" y="4544236"/>
                  </a:cubicBezTo>
                  <a:cubicBezTo>
                    <a:pt x="293708" y="4666304"/>
                    <a:pt x="330882" y="4785521"/>
                    <a:pt x="379840" y="4900056"/>
                  </a:cubicBezTo>
                  <a:cubicBezTo>
                    <a:pt x="387926" y="4919919"/>
                    <a:pt x="397006" y="4939498"/>
                    <a:pt x="406512" y="4960211"/>
                  </a:cubicBezTo>
                  <a:cubicBezTo>
                    <a:pt x="410343" y="4968299"/>
                    <a:pt x="414173" y="4976385"/>
                    <a:pt x="417862" y="4984613"/>
                  </a:cubicBezTo>
                  <a:lnTo>
                    <a:pt x="428077" y="5005043"/>
                  </a:lnTo>
                  <a:cubicBezTo>
                    <a:pt x="438860" y="5026751"/>
                    <a:pt x="449075" y="5047181"/>
                    <a:pt x="460140" y="5067327"/>
                  </a:cubicBezTo>
                  <a:cubicBezTo>
                    <a:pt x="485536" y="5116273"/>
                    <a:pt x="514763" y="5165789"/>
                    <a:pt x="555197" y="5229773"/>
                  </a:cubicBezTo>
                  <a:cubicBezTo>
                    <a:pt x="586836" y="5280282"/>
                    <a:pt x="620318" y="5329511"/>
                    <a:pt x="660611" y="5387396"/>
                  </a:cubicBezTo>
                  <a:cubicBezTo>
                    <a:pt x="698065" y="5440741"/>
                    <a:pt x="737223" y="5493094"/>
                    <a:pt x="774110" y="5542182"/>
                  </a:cubicBezTo>
                  <a:cubicBezTo>
                    <a:pt x="821070" y="5604324"/>
                    <a:pt x="870301" y="5667173"/>
                    <a:pt x="917829" y="5727896"/>
                  </a:cubicBezTo>
                  <a:cubicBezTo>
                    <a:pt x="949042" y="5767762"/>
                    <a:pt x="979828" y="5807063"/>
                    <a:pt x="1012885" y="5849767"/>
                  </a:cubicBezTo>
                  <a:cubicBezTo>
                    <a:pt x="1045942" y="5892471"/>
                    <a:pt x="1089497" y="5948796"/>
                    <a:pt x="1133053" y="6006822"/>
                  </a:cubicBezTo>
                  <a:cubicBezTo>
                    <a:pt x="1153624" y="6034345"/>
                    <a:pt x="1175332" y="6063998"/>
                    <a:pt x="1194343" y="6090245"/>
                  </a:cubicBezTo>
                  <a:cubicBezTo>
                    <a:pt x="1213355" y="6116491"/>
                    <a:pt x="1231372" y="6141178"/>
                    <a:pt x="1249390" y="6165155"/>
                  </a:cubicBezTo>
                  <a:cubicBezTo>
                    <a:pt x="1280461" y="6208000"/>
                    <a:pt x="1313659" y="6250847"/>
                    <a:pt x="1345724" y="6292132"/>
                  </a:cubicBezTo>
                  <a:lnTo>
                    <a:pt x="1364310" y="6316251"/>
                  </a:lnTo>
                  <a:lnTo>
                    <a:pt x="1373673" y="6327885"/>
                  </a:lnTo>
                  <a:cubicBezTo>
                    <a:pt x="1409566" y="6372433"/>
                    <a:pt x="1446738" y="6418542"/>
                    <a:pt x="1484619" y="6462240"/>
                  </a:cubicBezTo>
                  <a:cubicBezTo>
                    <a:pt x="1567899" y="6559850"/>
                    <a:pt x="1653876" y="6652211"/>
                    <a:pt x="1739000" y="6737335"/>
                  </a:cubicBezTo>
                  <a:lnTo>
                    <a:pt x="1866801" y="6858001"/>
                  </a:lnTo>
                  <a:lnTo>
                    <a:pt x="1144149" y="6858001"/>
                  </a:lnTo>
                  <a:lnTo>
                    <a:pt x="1058349" y="6766452"/>
                  </a:lnTo>
                  <a:cubicBezTo>
                    <a:pt x="878978" y="6562465"/>
                    <a:pt x="718756" y="6341104"/>
                    <a:pt x="580309" y="6105000"/>
                  </a:cubicBezTo>
                  <a:cubicBezTo>
                    <a:pt x="200401" y="5454007"/>
                    <a:pt x="146" y="4713831"/>
                    <a:pt x="1" y="3960094"/>
                  </a:cubicBezTo>
                  <a:cubicBezTo>
                    <a:pt x="-335" y="2196754"/>
                    <a:pt x="1071479" y="683605"/>
                    <a:pt x="2599292" y="3705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3" name="Image 2" descr="Une image contenant Police, Graphique, symbole, logo&#10;&#10;Description générée automatiquement">
            <a:extLst>
              <a:ext uri="{FF2B5EF4-FFF2-40B4-BE49-F238E27FC236}">
                <a16:creationId xmlns:a16="http://schemas.microsoft.com/office/drawing/2014/main" id="{A43F8CDF-F19C-118A-BE42-6D89594988E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6588" y="936494"/>
            <a:ext cx="3596332" cy="12971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99;p9">
            <a:extLst>
              <a:ext uri="{FF2B5EF4-FFF2-40B4-BE49-F238E27FC236}">
                <a16:creationId xmlns:a16="http://schemas.microsoft.com/office/drawing/2014/main" id="{001DDC7F-F001-C120-FE25-516712B6DFAE}"/>
              </a:ext>
            </a:extLst>
          </p:cNvPr>
          <p:cNvSpPr txBox="1"/>
          <p:nvPr/>
        </p:nvSpPr>
        <p:spPr>
          <a:xfrm>
            <a:off x="327775" y="186656"/>
            <a:ext cx="11323454" cy="107721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45701" rIns="91421" bIns="45701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3200" b="1" i="0" u="none" strike="noStrike" kern="0" cap="none" spc="0" baseline="0">
                <a:solidFill>
                  <a:srgbClr val="892580"/>
                </a:solidFill>
                <a:uFillTx/>
                <a:latin typeface="Calibri"/>
                <a:ea typeface="Calibri"/>
                <a:cs typeface="Calibri"/>
              </a:rPr>
              <a:t>Thalent Digital, construire ensemble des parcours sans couture ! </a:t>
            </a:r>
            <a:endParaRPr lang="fr-FR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3200" b="0" i="0" u="none" strike="noStrike" kern="0" cap="none" spc="0" baseline="0">
              <a:solidFill>
                <a:srgbClr val="000000"/>
              </a:solidFill>
              <a:uFillTx/>
              <a:latin typeface="Calibri"/>
              <a:ea typeface="Calibri"/>
              <a:cs typeface="Calibri"/>
            </a:endParaRPr>
          </a:p>
        </p:txBody>
      </p:sp>
      <p:pic>
        <p:nvPicPr>
          <p:cNvPr id="3" name="Google Shape;100;p9">
            <a:hlinkClick r:id="rId3"/>
            <a:extLst>
              <a:ext uri="{FF2B5EF4-FFF2-40B4-BE49-F238E27FC236}">
                <a16:creationId xmlns:a16="http://schemas.microsoft.com/office/drawing/2014/main" id="{DEF9BA69-5F6C-BE14-495F-76BFB28DBBDF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/>
          </a:blip>
          <a:srcRect t="39351" r="59108"/>
          <a:stretch>
            <a:fillRect/>
          </a:stretch>
        </p:blipFill>
        <p:spPr>
          <a:xfrm>
            <a:off x="327775" y="1035164"/>
            <a:ext cx="9154396" cy="5115318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46;g2c4330dacff_0_3">
            <a:extLst>
              <a:ext uri="{FF2B5EF4-FFF2-40B4-BE49-F238E27FC236}">
                <a16:creationId xmlns:a16="http://schemas.microsoft.com/office/drawing/2014/main" id="{285A3358-112B-5821-42A4-E111C1EBF533}"/>
              </a:ext>
            </a:extLst>
          </p:cNvPr>
          <p:cNvSpPr txBox="1"/>
          <p:nvPr/>
        </p:nvSpPr>
        <p:spPr>
          <a:xfrm>
            <a:off x="327775" y="186656"/>
            <a:ext cx="11323499" cy="156989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45701" rIns="91421" bIns="45701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3200" b="1" i="0" u="none" strike="noStrike" kern="0" cap="none" spc="0" baseline="0">
                <a:solidFill>
                  <a:srgbClr val="800080"/>
                </a:solidFill>
                <a:uFillTx/>
                <a:latin typeface="Calibri"/>
                <a:ea typeface="Calibri"/>
                <a:cs typeface="Calibri"/>
              </a:rPr>
              <a:t>Thalent Digital, Simplon au service des entreprises </a:t>
            </a:r>
            <a:endParaRPr lang="fr-FR" sz="1400" b="0" i="0" u="none" strike="noStrike" kern="0" cap="none" spc="0" baseline="0">
              <a:solidFill>
                <a:srgbClr val="800080"/>
              </a:solidFill>
              <a:uFillTx/>
              <a:latin typeface="Arial"/>
              <a:ea typeface="Arial"/>
              <a:cs typeface="Arial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3200" b="1" i="0" u="none" strike="noStrike" kern="0" cap="none" spc="0" baseline="0">
              <a:solidFill>
                <a:srgbClr val="800080"/>
              </a:solidFill>
              <a:uFillTx/>
              <a:latin typeface="Calibri"/>
              <a:ea typeface="Calibri"/>
              <a:cs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3200" b="0" i="0" u="none" strike="noStrike" kern="0" cap="none" spc="0" baseline="0">
              <a:solidFill>
                <a:srgbClr val="800080"/>
              </a:solidFill>
              <a:uFillTx/>
              <a:latin typeface="Calibri"/>
              <a:ea typeface="Calibri"/>
              <a:cs typeface="Calibri"/>
            </a:endParaRPr>
          </a:p>
        </p:txBody>
      </p:sp>
      <p:pic>
        <p:nvPicPr>
          <p:cNvPr id="3" name="Google Shape;247;g2c4330dacff_0_3" descr="Découvrez comment Natixis filiale du Groupe BPCE s'engage pour l'inclusion avec Simplon et DSI !&#10;&#10;Christelle R., responsable des politiques diversité, équité et inclusion chez Natixis, nous présente un programme innovant en partenariat avec l'école Simplon et l'entreprise DSI.&#10;&#10;&#10;Le but ? Former des personnes en situation de handicap aux métiers du numérique et répondre aux besoins de l'entreprise.&#10;&#10;&#10;Ce programme, c'est :&#10;&#10;&#10;Un parcours de formation sur-mesure co-construit avec les équipes informatiques de Natixis.&#10;Alternance ou CDD Tremplin pour une intégration progressive en entreprise.&#10;Un tremplin vers l'emploi durable dans le secteur numérique.&#10;Christelle R. témoigne des avantages de ce programme pour l'entreprise et les candidats.&#10;&#10;&#10;Découvrez comment Natixis s'engage avec Simplon pour une société plus inclusive et recrute des talents fidélisés.&#10;&#10;&#10;#inclusion #handicap #numérique #emploi #formation #alternance #CDD #Tremplin #Natixis #Simplon #DSI&#10;&#10;&#10;Abonnez-vous à notre chaîne pour ne rien manquer de nos actualités !" title="Diversité et Inclusion : Rencontre avec Christelle de Natixis BPCE">
            <a:hlinkClick r:id="rId3"/>
            <a:extLst>
              <a:ext uri="{FF2B5EF4-FFF2-40B4-BE49-F238E27FC236}">
                <a16:creationId xmlns:a16="http://schemas.microsoft.com/office/drawing/2014/main" id="{B22884E4-6998-4035-D15A-C169D998804E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9948" y="800401"/>
            <a:ext cx="9629473" cy="5416576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88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85;g2c49677ce56_1_4">
            <a:extLst>
              <a:ext uri="{FF2B5EF4-FFF2-40B4-BE49-F238E27FC236}">
                <a16:creationId xmlns:a16="http://schemas.microsoft.com/office/drawing/2014/main" id="{FAB72EA3-7CF5-E815-AD80-6D4A4256976E}"/>
              </a:ext>
            </a:extLst>
          </p:cNvPr>
          <p:cNvSpPr txBox="1"/>
          <p:nvPr/>
        </p:nvSpPr>
        <p:spPr>
          <a:xfrm>
            <a:off x="0" y="40352"/>
            <a:ext cx="12191996" cy="156962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45701" rIns="91421" bIns="45701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3200" b="1" i="0" u="none" strike="noStrike" kern="0" cap="none" spc="0" baseline="0">
                <a:solidFill>
                  <a:srgbClr val="800080"/>
                </a:solidFill>
                <a:uFillTx/>
                <a:latin typeface="Calibri"/>
                <a:ea typeface="Calibri"/>
                <a:cs typeface="Calibri"/>
              </a:rPr>
              <a:t>Le numérique, un levier d’insertion professionnelle pour les personnes en situation de handicap ! </a:t>
            </a:r>
            <a:endParaRPr lang="fr-FR" sz="1400" b="0" i="0" u="none" strike="noStrike" kern="0" cap="none" spc="0" baseline="0">
              <a:solidFill>
                <a:srgbClr val="800080"/>
              </a:solidFill>
              <a:uFillTx/>
              <a:latin typeface="Arial"/>
              <a:ea typeface="Arial"/>
              <a:cs typeface="Arial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3200" b="0" i="0" u="none" strike="noStrike" kern="0" cap="none" spc="0" baseline="0">
              <a:solidFill>
                <a:srgbClr val="7030A0"/>
              </a:solidFill>
              <a:uFillTx/>
              <a:latin typeface="Calibri"/>
              <a:ea typeface="Calibri"/>
              <a:cs typeface="Calibri"/>
            </a:endParaRPr>
          </a:p>
        </p:txBody>
      </p:sp>
      <p:sp>
        <p:nvSpPr>
          <p:cNvPr id="3" name="Rectangle : coins arrondis 3">
            <a:extLst>
              <a:ext uri="{FF2B5EF4-FFF2-40B4-BE49-F238E27FC236}">
                <a16:creationId xmlns:a16="http://schemas.microsoft.com/office/drawing/2014/main" id="{5F6A465C-8ED1-CBDC-2B6B-8C665D70698D}"/>
              </a:ext>
            </a:extLst>
          </p:cNvPr>
          <p:cNvSpPr/>
          <p:nvPr/>
        </p:nvSpPr>
        <p:spPr>
          <a:xfrm>
            <a:off x="201168" y="1134477"/>
            <a:ext cx="5547363" cy="1188720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800080"/>
          </a:solidFill>
          <a:ln w="25402" cap="flat">
            <a:solidFill>
              <a:srgbClr val="FFFFFF"/>
            </a:solidFill>
            <a:prstDash val="solid"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000" b="1" i="0" u="none" strike="noStrike" kern="0" cap="none" spc="0" baseline="0">
                <a:solidFill>
                  <a:srgbClr val="FFFFFF"/>
                </a:solidFill>
                <a:uFillTx/>
                <a:latin typeface="Arial" pitchFamily="34"/>
              </a:rPr>
              <a:t>457 000 personnes en situation de handicap inscrites au chômage à fin juin 2023 (soit 8,8% des demandeurs d’emploi)</a:t>
            </a:r>
          </a:p>
        </p:txBody>
      </p:sp>
      <p:sp>
        <p:nvSpPr>
          <p:cNvPr id="4" name="Ellipse 4">
            <a:extLst>
              <a:ext uri="{FF2B5EF4-FFF2-40B4-BE49-F238E27FC236}">
                <a16:creationId xmlns:a16="http://schemas.microsoft.com/office/drawing/2014/main" id="{62AD4B51-B96A-E037-59E6-89D9827F6755}"/>
              </a:ext>
            </a:extLst>
          </p:cNvPr>
          <p:cNvSpPr/>
          <p:nvPr/>
        </p:nvSpPr>
        <p:spPr>
          <a:xfrm>
            <a:off x="8605738" y="3322527"/>
            <a:ext cx="3035808" cy="2179417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800080"/>
          </a:solidFill>
          <a:ln w="25402" cap="flat">
            <a:solidFill>
              <a:srgbClr val="FFFFFF"/>
            </a:solidFill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000" b="0" i="0" u="none" strike="noStrike" kern="0" cap="none" spc="0" baseline="0">
                <a:solidFill>
                  <a:srgbClr val="FFFFFF"/>
                </a:solidFill>
                <a:uFillTx/>
                <a:latin typeface="Arial"/>
              </a:rPr>
              <a:t>Métiers du numérique</a:t>
            </a:r>
          </a:p>
        </p:txBody>
      </p:sp>
      <p:sp>
        <p:nvSpPr>
          <p:cNvPr id="5" name="Flèche : courbe vers le bas 5">
            <a:extLst>
              <a:ext uri="{FF2B5EF4-FFF2-40B4-BE49-F238E27FC236}">
                <a16:creationId xmlns:a16="http://schemas.microsoft.com/office/drawing/2014/main" id="{5439BA3A-D4E9-2B60-8379-EA5DC69B6A87}"/>
              </a:ext>
            </a:extLst>
          </p:cNvPr>
          <p:cNvSpPr/>
          <p:nvPr/>
        </p:nvSpPr>
        <p:spPr>
          <a:xfrm rot="1073436">
            <a:off x="6429347" y="1229546"/>
            <a:ext cx="4076824" cy="1569622"/>
          </a:xfrm>
          <a:custGeom>
            <a:avLst>
              <a:gd name="f12" fmla="val 25000"/>
              <a:gd name="f13" fmla="val 50000"/>
              <a:gd name="f14" fmla="val 25000"/>
            </a:avLst>
            <a:gdLst>
              <a:gd name="f3" fmla="val 10800000"/>
              <a:gd name="f4" fmla="val 5400000"/>
              <a:gd name="f5" fmla="val 16200000"/>
              <a:gd name="f6" fmla="val 180"/>
              <a:gd name="f7" fmla="val w"/>
              <a:gd name="f8" fmla="val h"/>
              <a:gd name="f9" fmla="val ss"/>
              <a:gd name="f10" fmla="val 0"/>
              <a:gd name="f11" fmla="*/ 5419351 1 1725033"/>
              <a:gd name="f12" fmla="val 25000"/>
              <a:gd name="f13" fmla="val 50000"/>
              <a:gd name="f14" fmla="val 25000"/>
              <a:gd name="f15" fmla="+- 0 0 -360"/>
              <a:gd name="f16" fmla="+- 0 0 -180"/>
              <a:gd name="f17" fmla="+- 0 0 -90"/>
              <a:gd name="f18" fmla="abs f7"/>
              <a:gd name="f19" fmla="abs f8"/>
              <a:gd name="f20" fmla="abs f9"/>
              <a:gd name="f21" fmla="val f10"/>
              <a:gd name="f22" fmla="val f13"/>
              <a:gd name="f23" fmla="val f12"/>
              <a:gd name="f24" fmla="*/ f15 f3 1"/>
              <a:gd name="f25" fmla="*/ f16 f3 1"/>
              <a:gd name="f26" fmla="*/ f17 f3 1"/>
              <a:gd name="f27" fmla="?: f18 f7 1"/>
              <a:gd name="f28" fmla="?: f19 f8 1"/>
              <a:gd name="f29" fmla="?: f20 f9 1"/>
              <a:gd name="f30" fmla="*/ f24 1 f6"/>
              <a:gd name="f31" fmla="*/ f25 1 f6"/>
              <a:gd name="f32" fmla="*/ f26 1 f6"/>
              <a:gd name="f33" fmla="*/ f27 1 21600"/>
              <a:gd name="f34" fmla="*/ f28 1 21600"/>
              <a:gd name="f35" fmla="*/ 21600 f27 1"/>
              <a:gd name="f36" fmla="*/ 21600 f28 1"/>
              <a:gd name="f37" fmla="+- f30 0 f4"/>
              <a:gd name="f38" fmla="+- f31 0 f4"/>
              <a:gd name="f39" fmla="+- f32 0 f4"/>
              <a:gd name="f40" fmla="min f34 f33"/>
              <a:gd name="f41" fmla="*/ f35 1 f29"/>
              <a:gd name="f42" fmla="*/ f36 1 f29"/>
              <a:gd name="f43" fmla="val f41"/>
              <a:gd name="f44" fmla="val f42"/>
              <a:gd name="f45" fmla="*/ f21 f40 1"/>
              <a:gd name="f46" fmla="+- f44 0 f21"/>
              <a:gd name="f47" fmla="+- f43 0 f21"/>
              <a:gd name="f48" fmla="*/ f43 f40 1"/>
              <a:gd name="f49" fmla="*/ f44 f40 1"/>
              <a:gd name="f50" fmla="*/ f47 1 2"/>
              <a:gd name="f51" fmla="min f47 f46"/>
              <a:gd name="f52" fmla="*/ f46 f46 1"/>
              <a:gd name="f53" fmla="*/ f46 f40 1"/>
              <a:gd name="f54" fmla="*/ f51 f23 1"/>
              <a:gd name="f55" fmla="*/ f51 f22 1"/>
              <a:gd name="f56" fmla="*/ f51 f14 1"/>
              <a:gd name="f57" fmla="*/ f54 1 100000"/>
              <a:gd name="f58" fmla="*/ f55 1 100000"/>
              <a:gd name="f59" fmla="*/ f56 1 100000"/>
              <a:gd name="f60" fmla="+- f57 f58 0"/>
              <a:gd name="f61" fmla="*/ f57 f57 1"/>
              <a:gd name="f62" fmla="*/ f59 f59 1"/>
              <a:gd name="f63" fmla="+- f58 0 f57"/>
              <a:gd name="f64" fmla="*/ f58 1 2"/>
              <a:gd name="f65" fmla="+- f44 0 f59"/>
              <a:gd name="f66" fmla="+- 0 0 f59"/>
              <a:gd name="f67" fmla="*/ f57 1 2"/>
              <a:gd name="f68" fmla="*/ f60 1 4"/>
              <a:gd name="f69" fmla="+- f52 0 f62"/>
              <a:gd name="f70" fmla="*/ f63 1 2"/>
              <a:gd name="f71" fmla="+- f43 0 f64"/>
              <a:gd name="f72" fmla="+- 0 0 f66"/>
              <a:gd name="f73" fmla="+- 0 0 f67"/>
              <a:gd name="f74" fmla="*/ f65 f40 1"/>
              <a:gd name="f75" fmla="*/ f67 f40 1"/>
              <a:gd name="f76" fmla="+- f50 0 f68"/>
              <a:gd name="f77" fmla="sqrt f69"/>
              <a:gd name="f78" fmla="+- 0 0 f73"/>
              <a:gd name="f79" fmla="*/ f71 f40 1"/>
              <a:gd name="f80" fmla="*/ f76 2 1"/>
              <a:gd name="f81" fmla="+- f76 f57 0"/>
              <a:gd name="f82" fmla="*/ f77 f76 1"/>
              <a:gd name="f83" fmla="*/ f76 f40 1"/>
              <a:gd name="f84" fmla="*/ f80 f80 1"/>
              <a:gd name="f85" fmla="*/ f82 1 f46"/>
              <a:gd name="f86" fmla="+- f76 f81 0"/>
              <a:gd name="f87" fmla="*/ f81 f40 1"/>
              <a:gd name="f88" fmla="+- f84 0 f61"/>
              <a:gd name="f89" fmla="+- f76 f85 0"/>
              <a:gd name="f90" fmla="+- f81 f85 0"/>
              <a:gd name="f91" fmla="+- 0 0 f85"/>
              <a:gd name="f92" fmla="*/ f86 1 2"/>
              <a:gd name="f93" fmla="sqrt f88"/>
              <a:gd name="f94" fmla="+- f89 0 f70"/>
              <a:gd name="f95" fmla="+- f90 f70 0"/>
              <a:gd name="f96" fmla="+- 0 0 f91"/>
              <a:gd name="f97" fmla="*/ f89 f40 1"/>
              <a:gd name="f98" fmla="*/ f92 f40 1"/>
              <a:gd name="f99" fmla="*/ f93 f46 1"/>
              <a:gd name="f100" fmla="at2 f72 f96"/>
              <a:gd name="f101" fmla="*/ f94 f40 1"/>
              <a:gd name="f102" fmla="*/ f95 f40 1"/>
              <a:gd name="f103" fmla="*/ f99 1 f80"/>
              <a:gd name="f104" fmla="+- f100 f4 0"/>
              <a:gd name="f105" fmla="*/ f104 f11 1"/>
              <a:gd name="f106" fmla="+- f44 0 f103"/>
              <a:gd name="f107" fmla="+- 0 0 f103"/>
              <a:gd name="f108" fmla="*/ f105 1 f3"/>
              <a:gd name="f109" fmla="+- 0 0 f107"/>
              <a:gd name="f110" fmla="*/ f106 f40 1"/>
              <a:gd name="f111" fmla="+- 0 0 f108"/>
              <a:gd name="f112" fmla="at2 f109 f78"/>
              <a:gd name="f113" fmla="val f111"/>
              <a:gd name="f114" fmla="+- f112 f4 0"/>
              <a:gd name="f115" fmla="+- 0 0 f113"/>
              <a:gd name="f116" fmla="*/ f114 f11 1"/>
              <a:gd name="f117" fmla="*/ f115 f3 1"/>
              <a:gd name="f118" fmla="*/ f116 1 f3"/>
              <a:gd name="f119" fmla="*/ f117 1 f11"/>
              <a:gd name="f120" fmla="+- 0 0 f118"/>
              <a:gd name="f121" fmla="+- f119 0 f4"/>
              <a:gd name="f122" fmla="val f120"/>
              <a:gd name="f123" fmla="+- 0 0 f121"/>
              <a:gd name="f124" fmla="+- 0 0 f122"/>
              <a:gd name="f125" fmla="+- f5 f121 0"/>
              <a:gd name="f126" fmla="*/ f124 f3 1"/>
              <a:gd name="f127" fmla="*/ f126 1 f11"/>
              <a:gd name="f128" fmla="+- f127 0 f4"/>
              <a:gd name="f129" fmla="+- f5 0 f128"/>
              <a:gd name="f130" fmla="+- f128 0 f4"/>
              <a:gd name="f131" fmla="+- f4 f128 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7">
                <a:pos x="f98" y="f45"/>
              </a:cxn>
              <a:cxn ang="f38">
                <a:pos x="f75" y="f49"/>
              </a:cxn>
              <a:cxn ang="f38">
                <a:pos x="f101" y="f74"/>
              </a:cxn>
              <a:cxn ang="f38">
                <a:pos x="f79" y="f49"/>
              </a:cxn>
              <a:cxn ang="f39">
                <a:pos x="f102" y="f74"/>
              </a:cxn>
            </a:cxnLst>
            <a:rect l="f45" t="f45" r="f48" b="f49"/>
            <a:pathLst>
              <a:path stroke="0">
                <a:moveTo>
                  <a:pt x="f79" y="f49"/>
                </a:moveTo>
                <a:lnTo>
                  <a:pt x="f101" y="f74"/>
                </a:lnTo>
                <a:lnTo>
                  <a:pt x="f97" y="f74"/>
                </a:lnTo>
                <a:arcTo wR="f83" hR="f53" stAng="f125" swAng="f123"/>
                <a:lnTo>
                  <a:pt x="f87" y="f45"/>
                </a:lnTo>
                <a:arcTo wR="f83" hR="f53" stAng="f5" swAng="f121"/>
                <a:lnTo>
                  <a:pt x="f102" y="f74"/>
                </a:lnTo>
                <a:close/>
              </a:path>
              <a:path stroke="0">
                <a:moveTo>
                  <a:pt x="f98" y="f110"/>
                </a:moveTo>
                <a:arcTo wR="f83" hR="f53" stAng="f129" swAng="f130"/>
                <a:lnTo>
                  <a:pt x="f45" y="f49"/>
                </a:lnTo>
                <a:arcTo wR="f83" hR="f53" stAng="f3" swAng="f131"/>
                <a:close/>
              </a:path>
              <a:path fill="none">
                <a:moveTo>
                  <a:pt x="f98" y="f110"/>
                </a:moveTo>
                <a:arcTo wR="f83" hR="f53" stAng="f129" swAng="f130"/>
                <a:lnTo>
                  <a:pt x="f45" y="f49"/>
                </a:lnTo>
                <a:arcTo wR="f83" hR="f53" stAng="f3" swAng="f4"/>
                <a:lnTo>
                  <a:pt x="f87" y="f45"/>
                </a:lnTo>
                <a:arcTo wR="f83" hR="f53" stAng="f5" swAng="f121"/>
                <a:lnTo>
                  <a:pt x="f102" y="f74"/>
                </a:lnTo>
                <a:lnTo>
                  <a:pt x="f79" y="f49"/>
                </a:lnTo>
                <a:lnTo>
                  <a:pt x="f101" y="f74"/>
                </a:lnTo>
                <a:lnTo>
                  <a:pt x="f97" y="f74"/>
                </a:lnTo>
                <a:arcTo wR="f83" hR="f53" stAng="f125" swAng="f123"/>
              </a:path>
            </a:pathLst>
          </a:custGeom>
          <a:solidFill>
            <a:srgbClr val="800080"/>
          </a:solidFill>
          <a:ln w="25402" cap="flat">
            <a:solidFill>
              <a:srgbClr val="FFFFFF"/>
            </a:solidFill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400" b="0" i="0" u="none" strike="noStrike" kern="0" cap="none" spc="0" baseline="0">
              <a:solidFill>
                <a:srgbClr val="000000"/>
              </a:solidFill>
              <a:uFillTx/>
              <a:latin typeface="Arial"/>
            </a:endParaRPr>
          </a:p>
        </p:txBody>
      </p:sp>
      <p:grpSp>
        <p:nvGrpSpPr>
          <p:cNvPr id="6" name="Diagramme 7">
            <a:extLst>
              <a:ext uri="{FF2B5EF4-FFF2-40B4-BE49-F238E27FC236}">
                <a16:creationId xmlns:a16="http://schemas.microsoft.com/office/drawing/2014/main" id="{6FD307A2-09E0-7C99-DA75-FF82FCC5666E}"/>
              </a:ext>
            </a:extLst>
          </p:cNvPr>
          <p:cNvGrpSpPr/>
          <p:nvPr/>
        </p:nvGrpSpPr>
        <p:grpSpPr>
          <a:xfrm>
            <a:off x="202641" y="2493276"/>
            <a:ext cx="7602476" cy="3867180"/>
            <a:chOff x="202641" y="2493276"/>
            <a:chExt cx="7602476" cy="3867180"/>
          </a:xfrm>
        </p:grpSpPr>
        <p:sp>
          <p:nvSpPr>
            <p:cNvPr id="7" name="Forme libre : forme 6">
              <a:extLst>
                <a:ext uri="{FF2B5EF4-FFF2-40B4-BE49-F238E27FC236}">
                  <a16:creationId xmlns:a16="http://schemas.microsoft.com/office/drawing/2014/main" id="{89FDECFF-5767-9E96-09F9-BA5D781132C8}"/>
                </a:ext>
              </a:extLst>
            </p:cNvPr>
            <p:cNvSpPr/>
            <p:nvPr/>
          </p:nvSpPr>
          <p:spPr>
            <a:xfrm rot="16200004">
              <a:off x="142066" y="2553860"/>
              <a:ext cx="3867171" cy="374602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746021"/>
                <a:gd name="f7" fmla="val 3867172"/>
                <a:gd name="f8" fmla="val 3564587"/>
                <a:gd name="f9" fmla="val 1"/>
                <a:gd name="f10" fmla="val 3664790"/>
                <a:gd name="f11" fmla="val 86571"/>
                <a:gd name="f12" fmla="val 193359"/>
                <a:gd name="f13" fmla="val 3673813"/>
                <a:gd name="f14" fmla="val 3780601"/>
                <a:gd name="f15" fmla="val 3867171"/>
                <a:gd name="f16" fmla="val 181434"/>
                <a:gd name="f17" fmla="val 81231"/>
                <a:gd name="f18" fmla="+- 0 0 -90"/>
                <a:gd name="f19" fmla="*/ f3 1 3746021"/>
                <a:gd name="f20" fmla="*/ f4 1 3867172"/>
                <a:gd name="f21" fmla="val f5"/>
                <a:gd name="f22" fmla="val f6"/>
                <a:gd name="f23" fmla="val f7"/>
                <a:gd name="f24" fmla="*/ f18 f0 1"/>
                <a:gd name="f25" fmla="+- f23 0 f21"/>
                <a:gd name="f26" fmla="+- f22 0 f21"/>
                <a:gd name="f27" fmla="*/ f24 1 f2"/>
                <a:gd name="f28" fmla="*/ f26 1 3746021"/>
                <a:gd name="f29" fmla="*/ f25 1 3867172"/>
                <a:gd name="f30" fmla="*/ 0 f26 1"/>
                <a:gd name="f31" fmla="*/ 187301 f25 1"/>
                <a:gd name="f32" fmla="*/ 187301 f26 1"/>
                <a:gd name="f33" fmla="*/ 0 f25 1"/>
                <a:gd name="f34" fmla="*/ 3558720 f26 1"/>
                <a:gd name="f35" fmla="*/ 3746021 f26 1"/>
                <a:gd name="f36" fmla="*/ 3679871 f25 1"/>
                <a:gd name="f37" fmla="*/ 3867172 f25 1"/>
                <a:gd name="f38" fmla="+- f27 0 f1"/>
                <a:gd name="f39" fmla="*/ f30 1 3746021"/>
                <a:gd name="f40" fmla="*/ f31 1 3867172"/>
                <a:gd name="f41" fmla="*/ f32 1 3746021"/>
                <a:gd name="f42" fmla="*/ f33 1 3867172"/>
                <a:gd name="f43" fmla="*/ f34 1 3746021"/>
                <a:gd name="f44" fmla="*/ f35 1 3746021"/>
                <a:gd name="f45" fmla="*/ f36 1 3867172"/>
                <a:gd name="f46" fmla="*/ f37 1 3867172"/>
                <a:gd name="f47" fmla="*/ f21 1 f28"/>
                <a:gd name="f48" fmla="*/ f22 1 f28"/>
                <a:gd name="f49" fmla="*/ f21 1 f29"/>
                <a:gd name="f50" fmla="*/ f23 1 f29"/>
                <a:gd name="f51" fmla="*/ f39 1 f28"/>
                <a:gd name="f52" fmla="*/ f40 1 f29"/>
                <a:gd name="f53" fmla="*/ f41 1 f28"/>
                <a:gd name="f54" fmla="*/ f42 1 f29"/>
                <a:gd name="f55" fmla="*/ f43 1 f28"/>
                <a:gd name="f56" fmla="*/ f44 1 f28"/>
                <a:gd name="f57" fmla="*/ f45 1 f29"/>
                <a:gd name="f58" fmla="*/ f46 1 f29"/>
                <a:gd name="f59" fmla="*/ f47 f19 1"/>
                <a:gd name="f60" fmla="*/ f48 f19 1"/>
                <a:gd name="f61" fmla="*/ f50 f20 1"/>
                <a:gd name="f62" fmla="*/ f49 f20 1"/>
                <a:gd name="f63" fmla="*/ f51 f19 1"/>
                <a:gd name="f64" fmla="*/ f52 f20 1"/>
                <a:gd name="f65" fmla="*/ f53 f19 1"/>
                <a:gd name="f66" fmla="*/ f54 f20 1"/>
                <a:gd name="f67" fmla="*/ f55 f19 1"/>
                <a:gd name="f68" fmla="*/ f56 f19 1"/>
                <a:gd name="f69" fmla="*/ f57 f20 1"/>
                <a:gd name="f70" fmla="*/ f58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8">
                  <a:pos x="f63" y="f64"/>
                </a:cxn>
                <a:cxn ang="f38">
                  <a:pos x="f65" y="f66"/>
                </a:cxn>
                <a:cxn ang="f38">
                  <a:pos x="f67" y="f66"/>
                </a:cxn>
                <a:cxn ang="f38">
                  <a:pos x="f68" y="f64"/>
                </a:cxn>
                <a:cxn ang="f38">
                  <a:pos x="f68" y="f69"/>
                </a:cxn>
                <a:cxn ang="f38">
                  <a:pos x="f67" y="f70"/>
                </a:cxn>
                <a:cxn ang="f38">
                  <a:pos x="f65" y="f70"/>
                </a:cxn>
                <a:cxn ang="f38">
                  <a:pos x="f63" y="f69"/>
                </a:cxn>
                <a:cxn ang="f38">
                  <a:pos x="f63" y="f64"/>
                </a:cxn>
              </a:cxnLst>
              <a:rect l="f59" t="f62" r="f60" b="f61"/>
              <a:pathLst>
                <a:path w="3746021" h="3867172">
                  <a:moveTo>
                    <a:pt x="f8" y="f9"/>
                  </a:moveTo>
                  <a:cubicBezTo>
                    <a:pt x="f10" y="f9"/>
                    <a:pt x="f6" y="f11"/>
                    <a:pt x="f6" y="f12"/>
                  </a:cubicBezTo>
                  <a:lnTo>
                    <a:pt x="f6" y="f13"/>
                  </a:lnTo>
                  <a:cubicBezTo>
                    <a:pt x="f6" y="f14"/>
                    <a:pt x="f10" y="f15"/>
                    <a:pt x="f8" y="f15"/>
                  </a:cubicBezTo>
                  <a:lnTo>
                    <a:pt x="f16" y="f15"/>
                  </a:lnTo>
                  <a:cubicBezTo>
                    <a:pt x="f17" y="f15"/>
                    <a:pt x="f5" y="f14"/>
                    <a:pt x="f5" y="f13"/>
                  </a:cubicBezTo>
                  <a:lnTo>
                    <a:pt x="f5" y="f12"/>
                  </a:lnTo>
                  <a:cubicBezTo>
                    <a:pt x="f5" y="f11"/>
                    <a:pt x="f17" y="f9"/>
                    <a:pt x="f16" y="f9"/>
                  </a:cubicBezTo>
                  <a:lnTo>
                    <a:pt x="f8" y="f9"/>
                  </a:lnTo>
                  <a:close/>
                </a:path>
              </a:pathLst>
            </a:custGeom>
            <a:solidFill>
              <a:srgbClr val="ED7D31"/>
            </a:solidFill>
            <a:ln w="25402" cap="flat">
              <a:solidFill>
                <a:srgbClr val="FFFFFF"/>
              </a:solidFill>
              <a:prstDash val="solid"/>
            </a:ln>
          </p:spPr>
          <p:txBody>
            <a:bodyPr vert="horz" wrap="square" lIns="696087" tIns="154305" rIns="200025" bIns="2996817" anchor="t" anchorCtr="0" compatLnSpc="1">
              <a:noAutofit/>
            </a:bodyPr>
            <a:lstStyle/>
            <a:p>
              <a:pPr marL="0" marR="0" lvl="0" indent="0" algn="r" defTabSz="2000250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19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fr-FR" sz="4500" b="0" i="0" u="none" strike="noStrike" kern="1200" cap="none" spc="0" baseline="0">
                  <a:solidFill>
                    <a:srgbClr val="FFFFFF"/>
                  </a:solidFill>
                  <a:uFillTx/>
                  <a:latin typeface="Arial"/>
                </a:rPr>
                <a:t>Freins</a:t>
              </a:r>
            </a:p>
          </p:txBody>
        </p:sp>
        <p:sp>
          <p:nvSpPr>
            <p:cNvPr id="8" name="Forme libre : forme 7">
              <a:extLst>
                <a:ext uri="{FF2B5EF4-FFF2-40B4-BE49-F238E27FC236}">
                  <a16:creationId xmlns:a16="http://schemas.microsoft.com/office/drawing/2014/main" id="{2E3CB1B1-1EEF-2C9F-C822-425447222000}"/>
                </a:ext>
              </a:extLst>
            </p:cNvPr>
            <p:cNvSpPr/>
            <p:nvPr/>
          </p:nvSpPr>
          <p:spPr>
            <a:xfrm>
              <a:off x="951844" y="2493276"/>
              <a:ext cx="2790785" cy="386717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790786"/>
                <a:gd name="f7" fmla="val 3867172"/>
                <a:gd name="f8" fmla="+- 0 0 -90"/>
                <a:gd name="f9" fmla="*/ f3 1 2790786"/>
                <a:gd name="f10" fmla="*/ f4 1 3867172"/>
                <a:gd name="f11" fmla="val f5"/>
                <a:gd name="f12" fmla="val f6"/>
                <a:gd name="f13" fmla="val f7"/>
                <a:gd name="f14" fmla="*/ f8 f0 1"/>
                <a:gd name="f15" fmla="+- f13 0 f11"/>
                <a:gd name="f16" fmla="+- f12 0 f11"/>
                <a:gd name="f17" fmla="*/ f14 1 f2"/>
                <a:gd name="f18" fmla="*/ f16 1 2790786"/>
                <a:gd name="f19" fmla="*/ f15 1 3867172"/>
                <a:gd name="f20" fmla="*/ 0 f16 1"/>
                <a:gd name="f21" fmla="*/ 0 f15 1"/>
                <a:gd name="f22" fmla="*/ 2790786 f16 1"/>
                <a:gd name="f23" fmla="*/ 3867172 f15 1"/>
                <a:gd name="f24" fmla="+- f17 0 f1"/>
                <a:gd name="f25" fmla="*/ f20 1 2790786"/>
                <a:gd name="f26" fmla="*/ f21 1 3867172"/>
                <a:gd name="f27" fmla="*/ f22 1 2790786"/>
                <a:gd name="f28" fmla="*/ f23 1 3867172"/>
                <a:gd name="f29" fmla="*/ f11 1 f18"/>
                <a:gd name="f30" fmla="*/ f12 1 f18"/>
                <a:gd name="f31" fmla="*/ f11 1 f19"/>
                <a:gd name="f32" fmla="*/ f13 1 f19"/>
                <a:gd name="f33" fmla="*/ f25 1 f18"/>
                <a:gd name="f34" fmla="*/ f26 1 f19"/>
                <a:gd name="f35" fmla="*/ f27 1 f18"/>
                <a:gd name="f36" fmla="*/ f28 1 f19"/>
                <a:gd name="f37" fmla="*/ f29 f9 1"/>
                <a:gd name="f38" fmla="*/ f30 f9 1"/>
                <a:gd name="f39" fmla="*/ f32 f10 1"/>
                <a:gd name="f40" fmla="*/ f31 f10 1"/>
                <a:gd name="f41" fmla="*/ f33 f9 1"/>
                <a:gd name="f42" fmla="*/ f34 f10 1"/>
                <a:gd name="f43" fmla="*/ f35 f9 1"/>
                <a:gd name="f44" fmla="*/ f36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4">
                  <a:pos x="f41" y="f42"/>
                </a:cxn>
                <a:cxn ang="f24">
                  <a:pos x="f43" y="f42"/>
                </a:cxn>
                <a:cxn ang="f24">
                  <a:pos x="f43" y="f44"/>
                </a:cxn>
                <a:cxn ang="f24">
                  <a:pos x="f41" y="f44"/>
                </a:cxn>
                <a:cxn ang="f24">
                  <a:pos x="f41" y="f42"/>
                </a:cxn>
              </a:cxnLst>
              <a:rect l="f37" t="f40" r="f38" b="f39"/>
              <a:pathLst>
                <a:path w="2790786" h="3867172">
                  <a:moveTo>
                    <a:pt x="f5" y="f5"/>
                  </a:moveTo>
                  <a:lnTo>
                    <a:pt x="f6" y="f5"/>
                  </a:lnTo>
                  <a:lnTo>
                    <a:pt x="f6" y="f7"/>
                  </a:lnTo>
                  <a:lnTo>
                    <a:pt x="f5" y="f7"/>
                  </a:lnTo>
                  <a:lnTo>
                    <a:pt x="f5" y="f5"/>
                  </a:lnTo>
                  <a:close/>
                </a:path>
              </a:pathLst>
            </a:custGeom>
            <a:noFill/>
            <a:ln cap="flat">
              <a:noFill/>
              <a:prstDash val="solid"/>
            </a:ln>
          </p:spPr>
          <p:txBody>
            <a:bodyPr vert="horz" wrap="square" lIns="0" tIns="58293" rIns="0" bIns="0" anchor="t" anchorCtr="0" compatLnSpc="1">
              <a:noAutofit/>
            </a:bodyPr>
            <a:lstStyle/>
            <a:p>
              <a:pPr marL="0" marR="0" lvl="0" indent="0" algn="l" defTabSz="755651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7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fr-FR" sz="1700" b="0" i="0" u="none" strike="noStrike" kern="1200" cap="none" spc="0" baseline="0" dirty="0">
                  <a:solidFill>
                    <a:srgbClr val="FFFFFF"/>
                  </a:solidFill>
                  <a:uFillTx/>
                  <a:latin typeface="Arial"/>
                </a:rPr>
                <a:t>- Autocensure</a:t>
              </a:r>
            </a:p>
            <a:p>
              <a:pPr marL="0" marR="0" lvl="0" indent="0" algn="l" defTabSz="755651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7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fr-FR" sz="1700" b="0" i="0" u="none" strike="noStrike" kern="1200" cap="none" spc="0" baseline="0" dirty="0">
                  <a:solidFill>
                    <a:srgbClr val="FFFFFF"/>
                  </a:solidFill>
                  <a:uFillTx/>
                  <a:latin typeface="Arial"/>
                </a:rPr>
                <a:t>- Peu de connaissance des métiers du numérique</a:t>
              </a:r>
            </a:p>
            <a:p>
              <a:pPr marL="0" marR="0" lvl="0" indent="0" algn="l" defTabSz="755651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7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fr-FR" sz="1700" b="0" i="0" u="none" strike="noStrike" kern="1200" cap="none" spc="0" baseline="0" dirty="0">
                  <a:solidFill>
                    <a:srgbClr val="FFFFFF"/>
                  </a:solidFill>
                  <a:uFillTx/>
                  <a:latin typeface="Arial"/>
                </a:rPr>
                <a:t>- Niveau de qualification</a:t>
              </a:r>
            </a:p>
            <a:p>
              <a:pPr marL="0" marR="0" lvl="0" indent="0" algn="l" defTabSz="755651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7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fr-FR" sz="1700" b="0" i="0" u="none" strike="noStrike" kern="1200" cap="none" spc="0" baseline="0" dirty="0">
                  <a:solidFill>
                    <a:srgbClr val="FFFFFF"/>
                  </a:solidFill>
                  <a:uFillTx/>
                  <a:latin typeface="Arial"/>
                </a:rPr>
                <a:t>-Peu de connaissance des outils de compensation du handicap existant</a:t>
              </a:r>
            </a:p>
            <a:p>
              <a:pPr marL="0" marR="0" lvl="0" indent="0" algn="l" defTabSz="755651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7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fr-FR" sz="1700" b="0" i="0" u="none" strike="noStrike" kern="1200" cap="none" spc="0" baseline="0" dirty="0">
                  <a:solidFill>
                    <a:srgbClr val="FFFFFF"/>
                  </a:solidFill>
                  <a:uFillTx/>
                  <a:latin typeface="Arial"/>
                </a:rPr>
                <a:t>- des ressources pédagogiques pas toujours adaptées.</a:t>
              </a:r>
            </a:p>
            <a:p>
              <a:pPr marL="0" marR="0" lvl="0" indent="0" algn="l" defTabSz="755651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7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fr-FR" sz="1700" b="0" i="0" u="none" strike="noStrike" kern="1200" cap="none" spc="0" baseline="0" dirty="0">
                  <a:solidFill>
                    <a:srgbClr val="FFFFFF"/>
                  </a:solidFill>
                  <a:uFillTx/>
                  <a:latin typeface="Arial"/>
                </a:rPr>
                <a:t>- Entreprises pas toujours outillées pour passer à l’action ! </a:t>
              </a:r>
            </a:p>
            <a:p>
              <a:pPr marL="0" marR="0" lvl="0" indent="0" algn="l" defTabSz="755651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7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fr-FR" sz="1700" b="0" i="0" u="none" strike="noStrike" kern="1200" cap="none" spc="0" baseline="0" dirty="0">
                  <a:solidFill>
                    <a:srgbClr val="FFFFFF"/>
                  </a:solidFill>
                  <a:uFillTx/>
                  <a:latin typeface="Arial"/>
                </a:rPr>
                <a:t>- etc…</a:t>
              </a:r>
            </a:p>
          </p:txBody>
        </p:sp>
        <p:sp>
          <p:nvSpPr>
            <p:cNvPr id="9" name="Forme libre : forme 8">
              <a:extLst>
                <a:ext uri="{FF2B5EF4-FFF2-40B4-BE49-F238E27FC236}">
                  <a16:creationId xmlns:a16="http://schemas.microsoft.com/office/drawing/2014/main" id="{DF0167C3-EB75-F82F-6283-1F9D84D85763}"/>
                </a:ext>
              </a:extLst>
            </p:cNvPr>
            <p:cNvSpPr/>
            <p:nvPr/>
          </p:nvSpPr>
          <p:spPr>
            <a:xfrm rot="16200004">
              <a:off x="3998520" y="2553860"/>
              <a:ext cx="3867171" cy="374602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746021"/>
                <a:gd name="f7" fmla="val 3867172"/>
                <a:gd name="f8" fmla="val 3564587"/>
                <a:gd name="f9" fmla="val 1"/>
                <a:gd name="f10" fmla="val 3664790"/>
                <a:gd name="f11" fmla="val 86571"/>
                <a:gd name="f12" fmla="val 193359"/>
                <a:gd name="f13" fmla="val 3673813"/>
                <a:gd name="f14" fmla="val 3780601"/>
                <a:gd name="f15" fmla="val 3867171"/>
                <a:gd name="f16" fmla="val 181434"/>
                <a:gd name="f17" fmla="val 81231"/>
                <a:gd name="f18" fmla="+- 0 0 -90"/>
                <a:gd name="f19" fmla="*/ f3 1 3746021"/>
                <a:gd name="f20" fmla="*/ f4 1 3867172"/>
                <a:gd name="f21" fmla="val f5"/>
                <a:gd name="f22" fmla="val f6"/>
                <a:gd name="f23" fmla="val f7"/>
                <a:gd name="f24" fmla="*/ f18 f0 1"/>
                <a:gd name="f25" fmla="+- f23 0 f21"/>
                <a:gd name="f26" fmla="+- f22 0 f21"/>
                <a:gd name="f27" fmla="*/ f24 1 f2"/>
                <a:gd name="f28" fmla="*/ f26 1 3746021"/>
                <a:gd name="f29" fmla="*/ f25 1 3867172"/>
                <a:gd name="f30" fmla="*/ 0 f26 1"/>
                <a:gd name="f31" fmla="*/ 187301 f25 1"/>
                <a:gd name="f32" fmla="*/ 187301 f26 1"/>
                <a:gd name="f33" fmla="*/ 0 f25 1"/>
                <a:gd name="f34" fmla="*/ 3558720 f26 1"/>
                <a:gd name="f35" fmla="*/ 3746021 f26 1"/>
                <a:gd name="f36" fmla="*/ 3679871 f25 1"/>
                <a:gd name="f37" fmla="*/ 3867172 f25 1"/>
                <a:gd name="f38" fmla="+- f27 0 f1"/>
                <a:gd name="f39" fmla="*/ f30 1 3746021"/>
                <a:gd name="f40" fmla="*/ f31 1 3867172"/>
                <a:gd name="f41" fmla="*/ f32 1 3746021"/>
                <a:gd name="f42" fmla="*/ f33 1 3867172"/>
                <a:gd name="f43" fmla="*/ f34 1 3746021"/>
                <a:gd name="f44" fmla="*/ f35 1 3746021"/>
                <a:gd name="f45" fmla="*/ f36 1 3867172"/>
                <a:gd name="f46" fmla="*/ f37 1 3867172"/>
                <a:gd name="f47" fmla="*/ f21 1 f28"/>
                <a:gd name="f48" fmla="*/ f22 1 f28"/>
                <a:gd name="f49" fmla="*/ f21 1 f29"/>
                <a:gd name="f50" fmla="*/ f23 1 f29"/>
                <a:gd name="f51" fmla="*/ f39 1 f28"/>
                <a:gd name="f52" fmla="*/ f40 1 f29"/>
                <a:gd name="f53" fmla="*/ f41 1 f28"/>
                <a:gd name="f54" fmla="*/ f42 1 f29"/>
                <a:gd name="f55" fmla="*/ f43 1 f28"/>
                <a:gd name="f56" fmla="*/ f44 1 f28"/>
                <a:gd name="f57" fmla="*/ f45 1 f29"/>
                <a:gd name="f58" fmla="*/ f46 1 f29"/>
                <a:gd name="f59" fmla="*/ f47 f19 1"/>
                <a:gd name="f60" fmla="*/ f48 f19 1"/>
                <a:gd name="f61" fmla="*/ f50 f20 1"/>
                <a:gd name="f62" fmla="*/ f49 f20 1"/>
                <a:gd name="f63" fmla="*/ f51 f19 1"/>
                <a:gd name="f64" fmla="*/ f52 f20 1"/>
                <a:gd name="f65" fmla="*/ f53 f19 1"/>
                <a:gd name="f66" fmla="*/ f54 f20 1"/>
                <a:gd name="f67" fmla="*/ f55 f19 1"/>
                <a:gd name="f68" fmla="*/ f56 f19 1"/>
                <a:gd name="f69" fmla="*/ f57 f20 1"/>
                <a:gd name="f70" fmla="*/ f58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8">
                  <a:pos x="f63" y="f64"/>
                </a:cxn>
                <a:cxn ang="f38">
                  <a:pos x="f65" y="f66"/>
                </a:cxn>
                <a:cxn ang="f38">
                  <a:pos x="f67" y="f66"/>
                </a:cxn>
                <a:cxn ang="f38">
                  <a:pos x="f68" y="f64"/>
                </a:cxn>
                <a:cxn ang="f38">
                  <a:pos x="f68" y="f69"/>
                </a:cxn>
                <a:cxn ang="f38">
                  <a:pos x="f67" y="f70"/>
                </a:cxn>
                <a:cxn ang="f38">
                  <a:pos x="f65" y="f70"/>
                </a:cxn>
                <a:cxn ang="f38">
                  <a:pos x="f63" y="f69"/>
                </a:cxn>
                <a:cxn ang="f38">
                  <a:pos x="f63" y="f64"/>
                </a:cxn>
              </a:cxnLst>
              <a:rect l="f59" t="f62" r="f60" b="f61"/>
              <a:pathLst>
                <a:path w="3746021" h="3867172">
                  <a:moveTo>
                    <a:pt x="f8" y="f9"/>
                  </a:moveTo>
                  <a:cubicBezTo>
                    <a:pt x="f10" y="f9"/>
                    <a:pt x="f6" y="f11"/>
                    <a:pt x="f6" y="f12"/>
                  </a:cubicBezTo>
                  <a:lnTo>
                    <a:pt x="f6" y="f13"/>
                  </a:lnTo>
                  <a:cubicBezTo>
                    <a:pt x="f6" y="f14"/>
                    <a:pt x="f10" y="f15"/>
                    <a:pt x="f8" y="f15"/>
                  </a:cubicBezTo>
                  <a:lnTo>
                    <a:pt x="f16" y="f15"/>
                  </a:lnTo>
                  <a:cubicBezTo>
                    <a:pt x="f17" y="f15"/>
                    <a:pt x="f5" y="f14"/>
                    <a:pt x="f5" y="f13"/>
                  </a:cubicBezTo>
                  <a:lnTo>
                    <a:pt x="f5" y="f12"/>
                  </a:lnTo>
                  <a:cubicBezTo>
                    <a:pt x="f5" y="f11"/>
                    <a:pt x="f17" y="f9"/>
                    <a:pt x="f16" y="f9"/>
                  </a:cubicBezTo>
                  <a:lnTo>
                    <a:pt x="f8" y="f9"/>
                  </a:lnTo>
                  <a:close/>
                </a:path>
              </a:pathLst>
            </a:custGeom>
            <a:solidFill>
              <a:srgbClr val="ED7D31"/>
            </a:solidFill>
            <a:ln w="25402" cap="flat">
              <a:solidFill>
                <a:srgbClr val="FFFFFF"/>
              </a:solidFill>
              <a:prstDash val="solid"/>
            </a:ln>
          </p:spPr>
          <p:txBody>
            <a:bodyPr vert="horz" wrap="square" lIns="696087" tIns="154305" rIns="200025" bIns="2996817" anchor="t" anchorCtr="0" compatLnSpc="1">
              <a:noAutofit/>
            </a:bodyPr>
            <a:lstStyle/>
            <a:p>
              <a:pPr marL="0" marR="0" lvl="0" indent="0" algn="r" defTabSz="2000250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19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fr-FR" sz="4500" b="0" i="0" u="none" strike="noStrike" kern="1200" cap="none" spc="0" baseline="0">
                  <a:solidFill>
                    <a:srgbClr val="FFFFFF"/>
                  </a:solidFill>
                  <a:uFillTx/>
                  <a:latin typeface="Arial"/>
                </a:rPr>
                <a:t>Leviers</a:t>
              </a:r>
            </a:p>
          </p:txBody>
        </p:sp>
        <p:sp>
          <p:nvSpPr>
            <p:cNvPr id="10" name="Forme libre : forme 9">
              <a:extLst>
                <a:ext uri="{FF2B5EF4-FFF2-40B4-BE49-F238E27FC236}">
                  <a16:creationId xmlns:a16="http://schemas.microsoft.com/office/drawing/2014/main" id="{08D5A404-570F-3735-2E33-CB4624B04E80}"/>
                </a:ext>
              </a:extLst>
            </p:cNvPr>
            <p:cNvSpPr/>
            <p:nvPr/>
          </p:nvSpPr>
          <p:spPr>
            <a:xfrm rot="5400013">
              <a:off x="3814195" y="5529189"/>
              <a:ext cx="568601" cy="56189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"/>
                <a:gd name="f7" fmla="val 1"/>
                <a:gd name="f8" fmla="+- 0 0 -270"/>
                <a:gd name="f9" fmla="+- 0 0 -90"/>
                <a:gd name="f10" fmla="*/ f3 1 2"/>
                <a:gd name="f11" fmla="*/ f4 1 2"/>
                <a:gd name="f12" fmla="val f5"/>
                <a:gd name="f13" fmla="val f6"/>
                <a:gd name="f14" fmla="*/ f8 f0 1"/>
                <a:gd name="f15" fmla="*/ f9 f0 1"/>
                <a:gd name="f16" fmla="+- f13 0 f12"/>
                <a:gd name="f17" fmla="*/ f14 1 f2"/>
                <a:gd name="f18" fmla="*/ f15 1 f2"/>
                <a:gd name="f19" fmla="*/ f16 1 2"/>
                <a:gd name="f20" fmla="*/ f16 1 4"/>
                <a:gd name="f21" fmla="*/ f16 3 1"/>
                <a:gd name="f22" fmla="+- f17 0 f1"/>
                <a:gd name="f23" fmla="+- f18 0 f1"/>
                <a:gd name="f24" fmla="+- f12 f19 0"/>
                <a:gd name="f25" fmla="*/ f21 1 4"/>
                <a:gd name="f26" fmla="*/ f20 1 f19"/>
                <a:gd name="f27" fmla="*/ f13 1 f19"/>
                <a:gd name="f28" fmla="*/ f24 1 f19"/>
                <a:gd name="f29" fmla="*/ f25 1 f19"/>
                <a:gd name="f30" fmla="*/ f26 f10 1"/>
                <a:gd name="f31" fmla="*/ f27 f11 1"/>
                <a:gd name="f32" fmla="*/ f29 f10 1"/>
                <a:gd name="f33" fmla="*/ f28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2">
                  <a:pos x="f30" y="f33"/>
                </a:cxn>
                <a:cxn ang="f23">
                  <a:pos x="f32" y="f33"/>
                </a:cxn>
              </a:cxnLst>
              <a:rect l="f30" t="f33" r="f32" b="f31"/>
              <a:pathLst>
                <a:path w="2" h="2">
                  <a:moveTo>
                    <a:pt x="f5" y="f6"/>
                  </a:moveTo>
                  <a:lnTo>
                    <a:pt x="f7" y="f5"/>
                  </a:lnTo>
                  <a:lnTo>
                    <a:pt x="f6" y="f6"/>
                  </a:lnTo>
                  <a:close/>
                </a:path>
              </a:pathLst>
            </a:custGeom>
            <a:solidFill>
              <a:srgbClr val="FFFFFF"/>
            </a:solidFill>
            <a:ln w="25402" cap="flat">
              <a:solidFill>
                <a:srgbClr val="ED7D31"/>
              </a:solidFill>
              <a:prstDash val="solid"/>
            </a:ln>
          </p:spPr>
          <p:txBody>
            <a:bodyPr lIns="0" tIns="0" rIns="0" bIns="0"/>
            <a:lstStyle/>
            <a:p>
              <a:endParaRPr lang="fr-FR"/>
            </a:p>
          </p:txBody>
        </p:sp>
        <p:sp>
          <p:nvSpPr>
            <p:cNvPr id="11" name="Forme libre : forme 10">
              <a:extLst>
                <a:ext uri="{FF2B5EF4-FFF2-40B4-BE49-F238E27FC236}">
                  <a16:creationId xmlns:a16="http://schemas.microsoft.com/office/drawing/2014/main" id="{2CDD9E61-0CE8-6F30-678A-395DF391B448}"/>
                </a:ext>
              </a:extLst>
            </p:cNvPr>
            <p:cNvSpPr/>
            <p:nvPr/>
          </p:nvSpPr>
          <p:spPr>
            <a:xfrm>
              <a:off x="4808299" y="2493276"/>
              <a:ext cx="2790785" cy="386717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790786"/>
                <a:gd name="f7" fmla="val 3867172"/>
                <a:gd name="f8" fmla="+- 0 0 -90"/>
                <a:gd name="f9" fmla="*/ f3 1 2790786"/>
                <a:gd name="f10" fmla="*/ f4 1 3867172"/>
                <a:gd name="f11" fmla="val f5"/>
                <a:gd name="f12" fmla="val f6"/>
                <a:gd name="f13" fmla="val f7"/>
                <a:gd name="f14" fmla="*/ f8 f0 1"/>
                <a:gd name="f15" fmla="+- f13 0 f11"/>
                <a:gd name="f16" fmla="+- f12 0 f11"/>
                <a:gd name="f17" fmla="*/ f14 1 f2"/>
                <a:gd name="f18" fmla="*/ f16 1 2790786"/>
                <a:gd name="f19" fmla="*/ f15 1 3867172"/>
                <a:gd name="f20" fmla="*/ 0 f16 1"/>
                <a:gd name="f21" fmla="*/ 0 f15 1"/>
                <a:gd name="f22" fmla="*/ 2790786 f16 1"/>
                <a:gd name="f23" fmla="*/ 3867172 f15 1"/>
                <a:gd name="f24" fmla="+- f17 0 f1"/>
                <a:gd name="f25" fmla="*/ f20 1 2790786"/>
                <a:gd name="f26" fmla="*/ f21 1 3867172"/>
                <a:gd name="f27" fmla="*/ f22 1 2790786"/>
                <a:gd name="f28" fmla="*/ f23 1 3867172"/>
                <a:gd name="f29" fmla="*/ f11 1 f18"/>
                <a:gd name="f30" fmla="*/ f12 1 f18"/>
                <a:gd name="f31" fmla="*/ f11 1 f19"/>
                <a:gd name="f32" fmla="*/ f13 1 f19"/>
                <a:gd name="f33" fmla="*/ f25 1 f18"/>
                <a:gd name="f34" fmla="*/ f26 1 f19"/>
                <a:gd name="f35" fmla="*/ f27 1 f18"/>
                <a:gd name="f36" fmla="*/ f28 1 f19"/>
                <a:gd name="f37" fmla="*/ f29 f9 1"/>
                <a:gd name="f38" fmla="*/ f30 f9 1"/>
                <a:gd name="f39" fmla="*/ f32 f10 1"/>
                <a:gd name="f40" fmla="*/ f31 f10 1"/>
                <a:gd name="f41" fmla="*/ f33 f9 1"/>
                <a:gd name="f42" fmla="*/ f34 f10 1"/>
                <a:gd name="f43" fmla="*/ f35 f9 1"/>
                <a:gd name="f44" fmla="*/ f36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4">
                  <a:pos x="f41" y="f42"/>
                </a:cxn>
                <a:cxn ang="f24">
                  <a:pos x="f43" y="f42"/>
                </a:cxn>
                <a:cxn ang="f24">
                  <a:pos x="f43" y="f44"/>
                </a:cxn>
                <a:cxn ang="f24">
                  <a:pos x="f41" y="f44"/>
                </a:cxn>
                <a:cxn ang="f24">
                  <a:pos x="f41" y="f42"/>
                </a:cxn>
              </a:cxnLst>
              <a:rect l="f37" t="f40" r="f38" b="f39"/>
              <a:pathLst>
                <a:path w="2790786" h="3867172">
                  <a:moveTo>
                    <a:pt x="f5" y="f5"/>
                  </a:moveTo>
                  <a:lnTo>
                    <a:pt x="f6" y="f5"/>
                  </a:lnTo>
                  <a:lnTo>
                    <a:pt x="f6" y="f7"/>
                  </a:lnTo>
                  <a:lnTo>
                    <a:pt x="f5" y="f7"/>
                  </a:lnTo>
                  <a:lnTo>
                    <a:pt x="f5" y="f5"/>
                  </a:lnTo>
                  <a:close/>
                </a:path>
              </a:pathLst>
            </a:custGeom>
            <a:noFill/>
            <a:ln cap="flat">
              <a:noFill/>
              <a:prstDash val="solid"/>
            </a:ln>
          </p:spPr>
          <p:txBody>
            <a:bodyPr vert="horz" wrap="square" lIns="0" tIns="58293" rIns="0" bIns="0" anchor="t" anchorCtr="0" compatLnSpc="1">
              <a:noAutofit/>
            </a:bodyPr>
            <a:lstStyle/>
            <a:p>
              <a:pPr marL="0" marR="0" lvl="0" indent="0" algn="l" defTabSz="755651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7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fr-FR" sz="1700" b="0" i="0" u="none" strike="noStrike" kern="1200" cap="none" spc="0" baseline="0" dirty="0">
                  <a:solidFill>
                    <a:srgbClr val="FFFFFF"/>
                  </a:solidFill>
                  <a:uFillTx/>
                  <a:latin typeface="Arial"/>
                </a:rPr>
                <a:t>- Dispositifs de découvertes métiers</a:t>
              </a:r>
            </a:p>
            <a:p>
              <a:pPr marL="0" marR="0" lvl="0" indent="0" algn="l" defTabSz="755651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7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fr-FR" sz="1700" b="0" i="0" u="none" strike="noStrike" kern="1200" cap="none" spc="0" baseline="0" dirty="0">
                  <a:solidFill>
                    <a:srgbClr val="FFFFFF"/>
                  </a:solidFill>
                  <a:uFillTx/>
                  <a:latin typeface="Arial"/>
                </a:rPr>
                <a:t>- Communiquer autour des métiers du numérique</a:t>
              </a:r>
            </a:p>
            <a:p>
              <a:pPr marL="0" marR="0" lvl="0" indent="0" algn="l" defTabSz="755651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7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fr-FR" sz="1700" b="0" i="0" u="none" strike="noStrike" kern="1200" cap="none" spc="0" baseline="0" dirty="0">
                  <a:solidFill>
                    <a:srgbClr val="FFFFFF"/>
                  </a:solidFill>
                  <a:uFillTx/>
                  <a:latin typeface="Arial"/>
                </a:rPr>
                <a:t>- Mobiliser le </a:t>
              </a:r>
              <a:r>
                <a:rPr lang="fr-FR" sz="1700" b="0" i="0" u="none" strike="noStrike" kern="1200" cap="none" spc="0" baseline="0" dirty="0" err="1">
                  <a:solidFill>
                    <a:srgbClr val="FFFFFF"/>
                  </a:solidFill>
                  <a:uFillTx/>
                  <a:latin typeface="Arial"/>
                </a:rPr>
                <a:t>jobcoaching</a:t>
              </a:r>
              <a:endParaRPr lang="fr-FR" sz="1700" b="0" i="0" u="none" strike="noStrike" kern="1200" cap="none" spc="0" baseline="0" dirty="0">
                <a:solidFill>
                  <a:srgbClr val="FFFFFF"/>
                </a:solidFill>
                <a:uFillTx/>
                <a:latin typeface="Arial"/>
              </a:endParaRPr>
            </a:p>
            <a:p>
              <a:pPr marL="0" marR="0" lvl="0" indent="0" algn="l" defTabSz="755651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7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fr-FR" sz="1700" b="0" i="0" u="none" strike="noStrike" kern="1200" cap="none" spc="0" baseline="0" dirty="0">
                  <a:solidFill>
                    <a:srgbClr val="FFFFFF"/>
                  </a:solidFill>
                  <a:uFillTx/>
                  <a:latin typeface="Arial"/>
                </a:rPr>
                <a:t>- Mettre en place des parcours de formation sur-mesure et sans couture</a:t>
              </a:r>
            </a:p>
            <a:p>
              <a:pPr marL="0" marR="0" lvl="0" indent="0" algn="l" defTabSz="755651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7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fr-FR" sz="1700" b="0" i="0" u="none" strike="noStrike" kern="1200" cap="none" spc="0" baseline="0" dirty="0">
                  <a:solidFill>
                    <a:srgbClr val="FFFFFF"/>
                  </a:solidFill>
                  <a:uFillTx/>
                  <a:latin typeface="Arial"/>
                </a:rPr>
                <a:t>- Mobiliser et accompagner les entreprises</a:t>
              </a:r>
            </a:p>
            <a:p>
              <a:pPr marL="0" marR="0" lvl="0" indent="0" algn="l" defTabSz="755651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7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fr-FR" sz="1700" b="0" i="0" u="none" strike="noStrike" kern="1200" cap="none" spc="0" baseline="0" dirty="0">
                  <a:solidFill>
                    <a:srgbClr val="FFFFFF"/>
                  </a:solidFill>
                  <a:uFillTx/>
                  <a:latin typeface="Arial"/>
                </a:rPr>
                <a:t>- etc…</a:t>
              </a: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9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34;p26">
            <a:extLst>
              <a:ext uri="{FF2B5EF4-FFF2-40B4-BE49-F238E27FC236}">
                <a16:creationId xmlns:a16="http://schemas.microsoft.com/office/drawing/2014/main" id="{9F749328-7182-3E98-4C7D-6A6B0D0A7ED0}"/>
              </a:ext>
            </a:extLst>
          </p:cNvPr>
          <p:cNvSpPr txBox="1"/>
          <p:nvPr/>
        </p:nvSpPr>
        <p:spPr>
          <a:xfrm>
            <a:off x="0" y="-58905"/>
            <a:ext cx="12191996" cy="57320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121898" tIns="121898" rIns="121898" bIns="121898" anchor="t" anchorCtr="0" compatLnSpc="1">
            <a:noAutofit/>
          </a:bodyPr>
          <a:lstStyle/>
          <a:p>
            <a:pPr marL="0" marR="0" lvl="0" indent="0" algn="just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3200" b="1" i="0" u="none" strike="noStrike" kern="0" cap="none" spc="0" baseline="0">
                <a:solidFill>
                  <a:srgbClr val="800080"/>
                </a:solidFill>
                <a:uFillTx/>
                <a:latin typeface="Calibri" pitchFamily="34"/>
                <a:ea typeface="Arial"/>
                <a:cs typeface="Calibri" pitchFamily="34"/>
              </a:rPr>
              <a:t>Thalent Digital, d’une expérimentation vers une offre « Numérique et Handicap » dédiée. </a:t>
            </a:r>
          </a:p>
        </p:txBody>
      </p:sp>
      <p:pic>
        <p:nvPicPr>
          <p:cNvPr id="3" name="Image 4">
            <a:extLst>
              <a:ext uri="{FF2B5EF4-FFF2-40B4-BE49-F238E27FC236}">
                <a16:creationId xmlns:a16="http://schemas.microsoft.com/office/drawing/2014/main" id="{070BD0AF-8328-1E2B-B158-4A3F09022B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074" y="3875934"/>
            <a:ext cx="2188598" cy="623337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" name="Image 7">
            <a:extLst>
              <a:ext uri="{FF2B5EF4-FFF2-40B4-BE49-F238E27FC236}">
                <a16:creationId xmlns:a16="http://schemas.microsoft.com/office/drawing/2014/main" id="{9069B5AD-7623-2FA5-FE1D-520088FB4B9F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61319" t="21069" r="18736" b="66452"/>
          <a:stretch>
            <a:fillRect/>
          </a:stretch>
        </p:blipFill>
        <p:spPr>
          <a:xfrm>
            <a:off x="8572445" y="4513678"/>
            <a:ext cx="3052093" cy="71944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7" name="Espace réservé du numéro de diapositive 2">
            <a:extLst>
              <a:ext uri="{FF2B5EF4-FFF2-40B4-BE49-F238E27FC236}">
                <a16:creationId xmlns:a16="http://schemas.microsoft.com/office/drawing/2014/main" id="{BA4E1071-4C61-9D4C-BC0F-0E086CD26BA5}"/>
              </a:ext>
            </a:extLst>
          </p:cNvPr>
          <p:cNvSpPr txBox="1"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A815812-8E81-4274-9DCD-FB7B1E8F21D7}" type="slidenum">
              <a:rPr lang="fr-FR"/>
              <a:t>3</a:t>
            </a:fld>
            <a:endParaRPr lang="fr-FR"/>
          </a:p>
        </p:txBody>
      </p:sp>
      <p:pic>
        <p:nvPicPr>
          <p:cNvPr id="8" name="Image 3">
            <a:extLst>
              <a:ext uri="{FF2B5EF4-FFF2-40B4-BE49-F238E27FC236}">
                <a16:creationId xmlns:a16="http://schemas.microsoft.com/office/drawing/2014/main" id="{3177330C-7620-2558-5FAD-23EE2F76490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61782" y="3963899"/>
            <a:ext cx="2267675" cy="535372"/>
          </a:xfrm>
          <a:prstGeom prst="rect">
            <a:avLst/>
          </a:prstGeom>
          <a:noFill/>
          <a:ln cap="flat">
            <a:noFill/>
          </a:ln>
        </p:spPr>
      </p:pic>
      <p:grpSp>
        <p:nvGrpSpPr>
          <p:cNvPr id="9" name="Groupe 10">
            <a:extLst>
              <a:ext uri="{FF2B5EF4-FFF2-40B4-BE49-F238E27FC236}">
                <a16:creationId xmlns:a16="http://schemas.microsoft.com/office/drawing/2014/main" id="{3F18B0B6-5858-0B73-436D-C8F3AEA602CB}"/>
              </a:ext>
            </a:extLst>
          </p:cNvPr>
          <p:cNvGrpSpPr/>
          <p:nvPr/>
        </p:nvGrpSpPr>
        <p:grpSpPr>
          <a:xfrm>
            <a:off x="0" y="5496898"/>
            <a:ext cx="12191996" cy="682910"/>
            <a:chOff x="-64106" y="5637218"/>
            <a:chExt cx="11726508" cy="682910"/>
          </a:xfrm>
        </p:grpSpPr>
        <p:sp>
          <p:nvSpPr>
            <p:cNvPr id="10" name="ZoneTexte 5">
              <a:extLst>
                <a:ext uri="{FF2B5EF4-FFF2-40B4-BE49-F238E27FC236}">
                  <a16:creationId xmlns:a16="http://schemas.microsoft.com/office/drawing/2014/main" id="{7C1FC79F-FFBA-5117-7135-2D8BC4ABB00A}"/>
                </a:ext>
              </a:extLst>
            </p:cNvPr>
            <p:cNvSpPr txBox="1"/>
            <p:nvPr/>
          </p:nvSpPr>
          <p:spPr>
            <a:xfrm>
              <a:off x="673705" y="5673797"/>
              <a:ext cx="10988697" cy="646331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fr-FR" sz="1800" b="1" i="0" u="none" strike="noStrike" kern="0" cap="none" spc="0" baseline="0" dirty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rPr>
                <a:t>Mais aussi …toutes les actions, expérimentations soutenues par l’Agefiph au National et dans les territoires …</a:t>
              </a:r>
            </a:p>
          </p:txBody>
        </p:sp>
        <p:pic>
          <p:nvPicPr>
            <p:cNvPr id="11" name="Image 8">
              <a:extLst>
                <a:ext uri="{FF2B5EF4-FFF2-40B4-BE49-F238E27FC236}">
                  <a16:creationId xmlns:a16="http://schemas.microsoft.com/office/drawing/2014/main" id="{35137242-EA38-D107-C56E-80909C52973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 b="15497"/>
            <a:stretch>
              <a:fillRect/>
            </a:stretch>
          </p:blipFill>
          <p:spPr>
            <a:xfrm>
              <a:off x="-64106" y="5637218"/>
              <a:ext cx="737811" cy="682910"/>
            </a:xfrm>
            <a:prstGeom prst="rect">
              <a:avLst/>
            </a:prstGeom>
            <a:noFill/>
            <a:ln cap="flat">
              <a:noFill/>
            </a:ln>
          </p:spPr>
        </p:pic>
      </p:grpSp>
      <p:pic>
        <p:nvPicPr>
          <p:cNvPr id="17" name="Image 16" descr="Une image contenant Police, Graphique, symbole, logo&#10;&#10;Description générée automatiquement">
            <a:extLst>
              <a:ext uri="{FF2B5EF4-FFF2-40B4-BE49-F238E27FC236}">
                <a16:creationId xmlns:a16="http://schemas.microsoft.com/office/drawing/2014/main" id="{1B8EEF17-BEF0-5AA0-DD6D-FDDC17631BB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2927" y="678192"/>
            <a:ext cx="2340869" cy="844298"/>
          </a:xfrm>
          <a:prstGeom prst="rect">
            <a:avLst/>
          </a:prstGeom>
        </p:spPr>
      </p:pic>
      <p:pic>
        <p:nvPicPr>
          <p:cNvPr id="19" name="Image 18" descr="Une image contenant Police, Graphique, capture d’écran, logo&#10;&#10;Description générée automatiquement">
            <a:extLst>
              <a:ext uri="{FF2B5EF4-FFF2-40B4-BE49-F238E27FC236}">
                <a16:creationId xmlns:a16="http://schemas.microsoft.com/office/drawing/2014/main" id="{A72859C6-9425-6101-4DD5-C2CAD9C8C75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291" y="3669380"/>
            <a:ext cx="3128402" cy="844298"/>
          </a:xfrm>
          <a:prstGeom prst="rect">
            <a:avLst/>
          </a:prstGeom>
        </p:spPr>
      </p:pic>
      <p:graphicFrame>
        <p:nvGraphicFramePr>
          <p:cNvPr id="5" name="Diagramme 4">
            <a:extLst>
              <a:ext uri="{FF2B5EF4-FFF2-40B4-BE49-F238E27FC236}">
                <a16:creationId xmlns:a16="http://schemas.microsoft.com/office/drawing/2014/main" id="{2281ADCC-1D47-A644-5944-13F3993271D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24233358"/>
              </p:ext>
            </p:extLst>
          </p:nvPr>
        </p:nvGraphicFramePr>
        <p:xfrm>
          <a:off x="318315" y="864383"/>
          <a:ext cx="11154611" cy="36492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89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EBF30BB3-BA96-E575-CE0E-002381C825A5}"/>
              </a:ext>
            </a:extLst>
          </p:cNvPr>
          <p:cNvSpPr txBox="1"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2D74950-EDC0-4B40-8845-62A114DCC937}" type="slidenum">
              <a:rPr/>
              <a:t>4</a:t>
            </a:fld>
            <a:endParaRPr lang="fr-FR"/>
          </a:p>
        </p:txBody>
      </p:sp>
      <p:sp>
        <p:nvSpPr>
          <p:cNvPr id="4" name="Google Shape;134;p26">
            <a:extLst>
              <a:ext uri="{FF2B5EF4-FFF2-40B4-BE49-F238E27FC236}">
                <a16:creationId xmlns:a16="http://schemas.microsoft.com/office/drawing/2014/main" id="{35AC2CA9-259A-E35A-B878-A65F28757029}"/>
              </a:ext>
            </a:extLst>
          </p:cNvPr>
          <p:cNvSpPr txBox="1"/>
          <p:nvPr/>
        </p:nvSpPr>
        <p:spPr>
          <a:xfrm>
            <a:off x="0" y="116979"/>
            <a:ext cx="10237073" cy="57320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121898" tIns="121898" rIns="121898" bIns="121898" anchor="t" anchorCtr="0" compatLnSpc="1">
            <a:noAutofit/>
          </a:bodyPr>
          <a:lstStyle/>
          <a:p>
            <a:pPr marL="0" marR="0" lvl="0" indent="0" algn="just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3200" b="1" i="0" u="none" strike="noStrike" kern="0" cap="none" spc="0" baseline="0">
                <a:solidFill>
                  <a:srgbClr val="800080"/>
                </a:solidFill>
                <a:uFillTx/>
                <a:latin typeface="Calibri" pitchFamily="34"/>
                <a:ea typeface="Arial"/>
                <a:cs typeface="Calibri" pitchFamily="34"/>
              </a:rPr>
              <a:t>ZZZZZooooooooM sur </a:t>
            </a:r>
          </a:p>
        </p:txBody>
      </p:sp>
      <p:sp>
        <p:nvSpPr>
          <p:cNvPr id="5" name="ZoneTexte 6">
            <a:extLst>
              <a:ext uri="{FF2B5EF4-FFF2-40B4-BE49-F238E27FC236}">
                <a16:creationId xmlns:a16="http://schemas.microsoft.com/office/drawing/2014/main" id="{AF341069-32C4-94E9-88EC-5CB950F8475E}"/>
              </a:ext>
            </a:extLst>
          </p:cNvPr>
          <p:cNvSpPr txBox="1"/>
          <p:nvPr/>
        </p:nvSpPr>
        <p:spPr>
          <a:xfrm>
            <a:off x="7218401" y="1721293"/>
            <a:ext cx="1894389" cy="58477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3200" b="1" i="0" u="none" strike="noStrike" kern="0" cap="none" spc="0" baseline="0">
                <a:solidFill>
                  <a:srgbClr val="7030A0"/>
                </a:solidFill>
                <a:uFillTx/>
                <a:latin typeface="Calibri" pitchFamily="34"/>
                <a:ea typeface="Arial"/>
                <a:cs typeface="Calibri" pitchFamily="34"/>
              </a:rPr>
              <a:t>AVEC…</a:t>
            </a:r>
          </a:p>
        </p:txBody>
      </p:sp>
      <p:pic>
        <p:nvPicPr>
          <p:cNvPr id="6" name="Image 3">
            <a:extLst>
              <a:ext uri="{FF2B5EF4-FFF2-40B4-BE49-F238E27FC236}">
                <a16:creationId xmlns:a16="http://schemas.microsoft.com/office/drawing/2014/main" id="{DDF54572-6917-21F8-8216-D699B14523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6295" y="3585426"/>
            <a:ext cx="5736214" cy="1472714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7" name="Image 6" descr="Une image contenant Police, Graphique, symbole, logo&#10;&#10;Description générée automatiquement">
            <a:extLst>
              <a:ext uri="{FF2B5EF4-FFF2-40B4-BE49-F238E27FC236}">
                <a16:creationId xmlns:a16="http://schemas.microsoft.com/office/drawing/2014/main" id="{41B164C4-C2F4-C7E1-ADFA-E550F91F46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0187" y="1639979"/>
            <a:ext cx="2791765" cy="100692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53;p13">
            <a:extLst>
              <a:ext uri="{FF2B5EF4-FFF2-40B4-BE49-F238E27FC236}">
                <a16:creationId xmlns:a16="http://schemas.microsoft.com/office/drawing/2014/main" id="{B9D27294-C462-63F4-B4A9-1581AC691583}"/>
              </a:ext>
            </a:extLst>
          </p:cNvPr>
          <p:cNvSpPr txBox="1"/>
          <p:nvPr/>
        </p:nvSpPr>
        <p:spPr>
          <a:xfrm>
            <a:off x="0" y="0"/>
            <a:ext cx="11651229" cy="58477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45701" rIns="91421" bIns="45701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3200" b="1" i="0" u="none" strike="noStrike" kern="0" cap="none" spc="0" baseline="0">
                <a:solidFill>
                  <a:srgbClr val="800080"/>
                </a:solidFill>
                <a:uFillTx/>
                <a:latin typeface="Calibri"/>
                <a:ea typeface="Calibri"/>
                <a:cs typeface="Calibri"/>
              </a:rPr>
              <a:t>REX Simplon, passons à l’action ! </a:t>
            </a:r>
            <a:endParaRPr lang="fr-FR" sz="1400" b="0" i="0" u="none" strike="noStrike" kern="0" cap="none" spc="0" baseline="0">
              <a:solidFill>
                <a:srgbClr val="80008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3" name="Google Shape;254;p13">
            <a:extLst>
              <a:ext uri="{FF2B5EF4-FFF2-40B4-BE49-F238E27FC236}">
                <a16:creationId xmlns:a16="http://schemas.microsoft.com/office/drawing/2014/main" id="{E5A0DDBB-5E5E-8B0C-EF70-123B4F7618B2}"/>
              </a:ext>
            </a:extLst>
          </p:cNvPr>
          <p:cNvSpPr/>
          <p:nvPr/>
        </p:nvSpPr>
        <p:spPr>
          <a:xfrm>
            <a:off x="412549" y="1888354"/>
            <a:ext cx="2769296" cy="3210302"/>
          </a:xfrm>
          <a:custGeom>
            <a:avLst>
              <a:gd name="f0" fmla="val 1123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EEEEEE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600" b="0" i="0" u="none" strike="noStrike" kern="0" cap="none" spc="0" baseline="0">
              <a:solidFill>
                <a:srgbClr val="222222"/>
              </a:solidFill>
              <a:uFillTx/>
              <a:latin typeface="Roboto Condensed"/>
              <a:ea typeface="Roboto Condensed"/>
              <a:cs typeface="Roboto Condensed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4" name="Google Shape;255;p13">
            <a:extLst>
              <a:ext uri="{FF2B5EF4-FFF2-40B4-BE49-F238E27FC236}">
                <a16:creationId xmlns:a16="http://schemas.microsoft.com/office/drawing/2014/main" id="{87475414-BB39-2586-F3B3-A2F4BE1C6104}"/>
              </a:ext>
            </a:extLst>
          </p:cNvPr>
          <p:cNvSpPr/>
          <p:nvPr/>
        </p:nvSpPr>
        <p:spPr>
          <a:xfrm>
            <a:off x="3526219" y="1201073"/>
            <a:ext cx="4009195" cy="1991096"/>
          </a:xfrm>
          <a:custGeom>
            <a:avLst>
              <a:gd name="f0" fmla="val 1933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CC0033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5" name="Google Shape;256;p13">
            <a:extLst>
              <a:ext uri="{FF2B5EF4-FFF2-40B4-BE49-F238E27FC236}">
                <a16:creationId xmlns:a16="http://schemas.microsoft.com/office/drawing/2014/main" id="{060F6999-DEAA-89DC-C750-39EFEAA966D8}"/>
              </a:ext>
            </a:extLst>
          </p:cNvPr>
          <p:cNvSpPr txBox="1"/>
          <p:nvPr/>
        </p:nvSpPr>
        <p:spPr>
          <a:xfrm>
            <a:off x="556558" y="3767529"/>
            <a:ext cx="2408995" cy="101579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800" b="0" i="0" u="none" strike="noStrike" kern="0" cap="none" spc="0" baseline="0">
                <a:solidFill>
                  <a:srgbClr val="222222"/>
                </a:solidFill>
                <a:uFillTx/>
                <a:latin typeface="Roboto Condensed"/>
                <a:ea typeface="Roboto Condensed"/>
                <a:cs typeface="Roboto Condensed"/>
              </a:rPr>
              <a:t>La </a:t>
            </a:r>
            <a:r>
              <a:rPr lang="fr-FR" sz="1800" b="1" i="0" u="none" strike="noStrike" kern="0" cap="none" spc="0" baseline="0">
                <a:solidFill>
                  <a:srgbClr val="222222"/>
                </a:solidFill>
                <a:uFillTx/>
                <a:latin typeface="Roboto Condensed"/>
                <a:ea typeface="Roboto Condensed"/>
                <a:cs typeface="Roboto Condensed"/>
              </a:rPr>
              <a:t>formation </a:t>
            </a:r>
            <a:r>
              <a:rPr lang="fr-FR" sz="1800" b="0" i="0" u="none" strike="noStrike" kern="0" cap="none" spc="0" baseline="0">
                <a:solidFill>
                  <a:srgbClr val="222222"/>
                </a:solidFill>
                <a:uFillTx/>
                <a:latin typeface="Roboto Condensed"/>
                <a:ea typeface="Roboto Condensed"/>
                <a:cs typeface="Roboto Condensed"/>
              </a:rPr>
              <a:t>peut-être </a:t>
            </a:r>
            <a:r>
              <a:rPr lang="fr-FR" sz="1800" b="1" i="0" u="none" strike="noStrike" kern="0" cap="none" spc="0" baseline="0">
                <a:solidFill>
                  <a:srgbClr val="CD003A"/>
                </a:solidFill>
                <a:uFillTx/>
                <a:latin typeface="Roboto Condensed"/>
                <a:ea typeface="Roboto Condensed"/>
                <a:cs typeface="Roboto Condensed"/>
              </a:rPr>
              <a:t>une solution adaptée à vos besoins</a:t>
            </a:r>
            <a:r>
              <a:rPr lang="fr-FR" sz="1800" b="0" i="0" u="none" strike="noStrike" kern="0" cap="none" spc="0" baseline="0">
                <a:solidFill>
                  <a:srgbClr val="222222"/>
                </a:solidFill>
                <a:uFillTx/>
                <a:latin typeface="Roboto Condensed"/>
                <a:ea typeface="Roboto Condensed"/>
                <a:cs typeface="Roboto Condensed"/>
              </a:rPr>
              <a:t>. </a:t>
            </a:r>
          </a:p>
        </p:txBody>
      </p:sp>
      <p:sp>
        <p:nvSpPr>
          <p:cNvPr id="6" name="Google Shape;257;p13">
            <a:extLst>
              <a:ext uri="{FF2B5EF4-FFF2-40B4-BE49-F238E27FC236}">
                <a16:creationId xmlns:a16="http://schemas.microsoft.com/office/drawing/2014/main" id="{F3C7CB4F-D8FB-6575-EB46-A440B5A4F509}"/>
              </a:ext>
            </a:extLst>
          </p:cNvPr>
          <p:cNvSpPr txBox="1"/>
          <p:nvPr/>
        </p:nvSpPr>
        <p:spPr>
          <a:xfrm>
            <a:off x="412549" y="1501380"/>
            <a:ext cx="2769296" cy="55409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400" b="1" i="0" u="none" strike="noStrike" kern="0" cap="none" spc="0" baseline="0">
                <a:solidFill>
                  <a:srgbClr val="CC0033"/>
                </a:solidFill>
                <a:uFillTx/>
                <a:latin typeface="Roboto Condensed"/>
                <a:ea typeface="Roboto Condensed"/>
                <a:cs typeface="Roboto Condensed"/>
              </a:rPr>
              <a:t>Vous cherchez…</a:t>
            </a:r>
          </a:p>
        </p:txBody>
      </p:sp>
      <p:sp>
        <p:nvSpPr>
          <p:cNvPr id="7" name="Google Shape;258;p13">
            <a:extLst>
              <a:ext uri="{FF2B5EF4-FFF2-40B4-BE49-F238E27FC236}">
                <a16:creationId xmlns:a16="http://schemas.microsoft.com/office/drawing/2014/main" id="{64FFB460-FA59-FAD4-0643-B214C9019AEC}"/>
              </a:ext>
            </a:extLst>
          </p:cNvPr>
          <p:cNvSpPr/>
          <p:nvPr/>
        </p:nvSpPr>
        <p:spPr>
          <a:xfrm>
            <a:off x="3526603" y="3328031"/>
            <a:ext cx="4009195" cy="2328903"/>
          </a:xfrm>
          <a:custGeom>
            <a:avLst>
              <a:gd name="f0" fmla="val 1897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CC0033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8" name="Google Shape;259;p13">
            <a:extLst>
              <a:ext uri="{FF2B5EF4-FFF2-40B4-BE49-F238E27FC236}">
                <a16:creationId xmlns:a16="http://schemas.microsoft.com/office/drawing/2014/main" id="{80B20C32-6896-E50C-8A1A-FE8B9EA2F59A}"/>
              </a:ext>
            </a:extLst>
          </p:cNvPr>
          <p:cNvSpPr/>
          <p:nvPr/>
        </p:nvSpPr>
        <p:spPr>
          <a:xfrm>
            <a:off x="8096947" y="1975488"/>
            <a:ext cx="2769296" cy="2881201"/>
          </a:xfrm>
          <a:custGeom>
            <a:avLst>
              <a:gd name="f0" fmla="val 1561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000000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9" name="Google Shape;260;p13">
            <a:extLst>
              <a:ext uri="{FF2B5EF4-FFF2-40B4-BE49-F238E27FC236}">
                <a16:creationId xmlns:a16="http://schemas.microsoft.com/office/drawing/2014/main" id="{F4B65113-D627-BB34-058B-7F8A4556516C}"/>
              </a:ext>
            </a:extLst>
          </p:cNvPr>
          <p:cNvSpPr txBox="1"/>
          <p:nvPr/>
        </p:nvSpPr>
        <p:spPr>
          <a:xfrm>
            <a:off x="3526219" y="1201073"/>
            <a:ext cx="4009195" cy="52320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200" b="1" i="0" u="none" strike="noStrike" kern="0" cap="none" spc="0" baseline="0">
                <a:solidFill>
                  <a:srgbClr val="FFFFFF"/>
                </a:solidFill>
                <a:uFillTx/>
                <a:latin typeface="Roboto Condensed"/>
                <a:ea typeface="Roboto Condensed"/>
                <a:cs typeface="Roboto Condensed"/>
              </a:rPr>
              <a:t>RECRUTEMENT</a:t>
            </a:r>
            <a:endParaRPr lang="fr-FR" sz="2200" b="0" i="0" u="none" strike="noStrike" kern="0" cap="none" spc="0" baseline="0">
              <a:solidFill>
                <a:srgbClr val="FFFFFF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0" name="Google Shape;261;p13">
            <a:extLst>
              <a:ext uri="{FF2B5EF4-FFF2-40B4-BE49-F238E27FC236}">
                <a16:creationId xmlns:a16="http://schemas.microsoft.com/office/drawing/2014/main" id="{99F0667B-3C8C-6800-182F-FF5DC5918BFC}"/>
              </a:ext>
            </a:extLst>
          </p:cNvPr>
          <p:cNvSpPr txBox="1"/>
          <p:nvPr/>
        </p:nvSpPr>
        <p:spPr>
          <a:xfrm>
            <a:off x="3742547" y="1695672"/>
            <a:ext cx="3632700" cy="140069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700" b="0" i="0" u="none" strike="noStrike" kern="0" cap="none" spc="0" baseline="0">
                <a:solidFill>
                  <a:srgbClr val="FFFFFF"/>
                </a:solidFill>
                <a:uFillTx/>
                <a:latin typeface="Roboto Condensed"/>
                <a:ea typeface="Roboto Condensed"/>
                <a:cs typeface="Roboto Condensed"/>
              </a:rPr>
              <a:t>De demandeurs d’emploi en situation de handicap formés</a:t>
            </a:r>
            <a:r>
              <a:rPr lang="fr-FR" sz="1700" b="1" i="0" u="none" strike="noStrike" kern="0" cap="none" spc="0" baseline="0">
                <a:solidFill>
                  <a:srgbClr val="FFFFFF"/>
                </a:solidFill>
                <a:uFillTx/>
                <a:latin typeface="Roboto Condensed"/>
                <a:ea typeface="Roboto Condensed"/>
                <a:cs typeface="Roboto Condensed"/>
              </a:rPr>
              <a:t> </a:t>
            </a:r>
            <a:r>
              <a:rPr lang="fr-FR" sz="1700" b="0" i="0" u="none" strike="noStrike" kern="0" cap="none" spc="0" baseline="0">
                <a:solidFill>
                  <a:srgbClr val="FFFFFF"/>
                </a:solidFill>
                <a:uFillTx/>
                <a:latin typeface="Roboto Condensed"/>
                <a:ea typeface="Roboto Condensed"/>
                <a:cs typeface="Roboto Condensed"/>
              </a:rPr>
              <a:t>à un métier via :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100" b="0" i="0" u="none" strike="noStrike" kern="0" cap="none" spc="0" baseline="0">
              <a:solidFill>
                <a:srgbClr val="FFFFFF"/>
              </a:solidFill>
              <a:uFillTx/>
              <a:latin typeface="Roboto Condensed"/>
              <a:ea typeface="Roboto Condensed"/>
              <a:cs typeface="Roboto Condensed"/>
            </a:endParaRPr>
          </a:p>
          <a:p>
            <a:pPr marL="457200" marR="0" lvl="0" indent="-336554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Font typeface="Roboto Condensed"/>
              <a:buChar char="●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700" b="0" i="0" u="none" strike="noStrike" kern="0" cap="none" spc="0" baseline="0">
                <a:solidFill>
                  <a:srgbClr val="FFFFFF"/>
                </a:solidFill>
                <a:uFillTx/>
                <a:latin typeface="Roboto Condensed"/>
                <a:ea typeface="Roboto Condensed"/>
                <a:cs typeface="Roboto Condensed"/>
              </a:rPr>
              <a:t>l’Alternance</a:t>
            </a:r>
          </a:p>
          <a:p>
            <a:pPr marL="457200" marR="0" lvl="0" indent="-336554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Font typeface="Roboto Condensed"/>
              <a:buChar char="●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700" b="0" i="0" u="none" strike="noStrike" kern="0" cap="none" spc="0" baseline="0">
                <a:solidFill>
                  <a:srgbClr val="FFFFFF"/>
                </a:solidFill>
                <a:uFillTx/>
                <a:latin typeface="Roboto Condensed"/>
                <a:ea typeface="Roboto Condensed"/>
                <a:cs typeface="Roboto Condensed"/>
              </a:rPr>
              <a:t>le CDD tremplin</a:t>
            </a:r>
          </a:p>
        </p:txBody>
      </p:sp>
      <p:sp>
        <p:nvSpPr>
          <p:cNvPr id="11" name="Google Shape;262;p13">
            <a:extLst>
              <a:ext uri="{FF2B5EF4-FFF2-40B4-BE49-F238E27FC236}">
                <a16:creationId xmlns:a16="http://schemas.microsoft.com/office/drawing/2014/main" id="{5C693D6F-A5F9-CEA2-820B-6FA13D606911}"/>
              </a:ext>
            </a:extLst>
          </p:cNvPr>
          <p:cNvSpPr txBox="1"/>
          <p:nvPr/>
        </p:nvSpPr>
        <p:spPr>
          <a:xfrm>
            <a:off x="3694688" y="3946678"/>
            <a:ext cx="3712500" cy="166229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700" b="0" i="0" u="none" strike="noStrike" kern="0" cap="none" spc="0" baseline="0">
                <a:solidFill>
                  <a:srgbClr val="FFFFFF"/>
                </a:solidFill>
                <a:uFillTx/>
                <a:latin typeface="Roboto Condensed"/>
                <a:ea typeface="Roboto Condensed"/>
                <a:cs typeface="Roboto Condensed"/>
              </a:rPr>
              <a:t>De salariés TH grâce à :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100" b="0" i="0" u="none" strike="noStrike" kern="0" cap="none" spc="0" baseline="0">
              <a:solidFill>
                <a:srgbClr val="FFFFFF"/>
              </a:solidFill>
              <a:uFillTx/>
              <a:latin typeface="Roboto Condensed"/>
              <a:ea typeface="Roboto Condensed"/>
              <a:cs typeface="Roboto Condensed"/>
            </a:endParaRPr>
          </a:p>
          <a:p>
            <a:pPr marL="457200" marR="0" lvl="0" indent="-336554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Font typeface="Roboto Condensed"/>
              <a:buChar char="●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700" b="0" i="0" u="none" strike="noStrike" kern="0" cap="none" spc="0" baseline="0">
                <a:solidFill>
                  <a:srgbClr val="FFFFFF"/>
                </a:solidFill>
                <a:uFillTx/>
                <a:latin typeface="Roboto Condensed"/>
                <a:ea typeface="Roboto Condensed"/>
                <a:cs typeface="Roboto Condensed"/>
              </a:rPr>
              <a:t>une reconversion métier</a:t>
            </a:r>
          </a:p>
          <a:p>
            <a:pPr marL="457200" marR="0" lvl="0" indent="-336554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Font typeface="Roboto Condensed"/>
              <a:buChar char="●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700" b="0" i="0" u="none" strike="noStrike" kern="0" cap="none" spc="0" baseline="0">
                <a:solidFill>
                  <a:srgbClr val="FFFFFF"/>
                </a:solidFill>
                <a:uFillTx/>
                <a:latin typeface="Roboto Condensed"/>
                <a:ea typeface="Roboto Condensed"/>
                <a:cs typeface="Roboto Condensed"/>
              </a:rPr>
              <a:t>une montée en compétences sur les compétences informatiques fondamentales</a:t>
            </a:r>
          </a:p>
        </p:txBody>
      </p:sp>
      <p:sp>
        <p:nvSpPr>
          <p:cNvPr id="12" name="Google Shape;263;p13">
            <a:extLst>
              <a:ext uri="{FF2B5EF4-FFF2-40B4-BE49-F238E27FC236}">
                <a16:creationId xmlns:a16="http://schemas.microsoft.com/office/drawing/2014/main" id="{2DE6B400-2A4E-AE56-6521-1BA438D49667}"/>
              </a:ext>
            </a:extLst>
          </p:cNvPr>
          <p:cNvSpPr txBox="1"/>
          <p:nvPr/>
        </p:nvSpPr>
        <p:spPr>
          <a:xfrm>
            <a:off x="8167786" y="3052715"/>
            <a:ext cx="2657100" cy="149309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700" b="0" i="0" u="none" strike="noStrike" kern="0" cap="none" spc="0" baseline="0">
                <a:solidFill>
                  <a:srgbClr val="FFFFFF"/>
                </a:solidFill>
                <a:uFillTx/>
                <a:latin typeface="Roboto Condensed"/>
                <a:ea typeface="Roboto Condensed"/>
                <a:cs typeface="Roboto Condensed"/>
              </a:rPr>
              <a:t>Développer un programme avec </a:t>
            </a:r>
            <a:r>
              <a:rPr lang="fr-FR" sz="1700" b="1" i="0" u="none" strike="noStrike" kern="0" cap="none" spc="0" baseline="0">
                <a:solidFill>
                  <a:srgbClr val="FFFFFF"/>
                </a:solidFill>
                <a:uFillTx/>
                <a:latin typeface="Roboto Condensed"/>
                <a:ea typeface="Roboto Condensed"/>
                <a:cs typeface="Roboto Condensed"/>
              </a:rPr>
              <a:t>Simplon </a:t>
            </a:r>
            <a:r>
              <a:rPr lang="fr-FR" sz="1700" b="0" i="0" u="none" strike="noStrike" kern="0" cap="none" spc="0" baseline="0">
                <a:solidFill>
                  <a:srgbClr val="FFFFFF"/>
                </a:solidFill>
                <a:uFillTx/>
                <a:latin typeface="Roboto Condensed"/>
                <a:ea typeface="Roboto Condensed"/>
                <a:cs typeface="Roboto Condensed"/>
              </a:rPr>
              <a:t>en intra ou en inter entreprises sera également une contribution à votre </a:t>
            </a:r>
            <a:r>
              <a:rPr lang="fr-FR" sz="1700" b="1" i="0" u="none" strike="noStrike" kern="0" cap="none" spc="0" baseline="0">
                <a:solidFill>
                  <a:srgbClr val="FFFFFF"/>
                </a:solidFill>
                <a:uFillTx/>
                <a:latin typeface="Roboto Condensed"/>
                <a:ea typeface="Roboto Condensed"/>
                <a:cs typeface="Roboto Condensed"/>
              </a:rPr>
              <a:t>politique RSE</a:t>
            </a:r>
            <a:r>
              <a:rPr lang="fr-FR" sz="1700" b="0" i="0" u="none" strike="noStrike" kern="0" cap="none" spc="0" baseline="0">
                <a:solidFill>
                  <a:srgbClr val="FFFFFF"/>
                </a:solidFill>
                <a:uFillTx/>
                <a:latin typeface="Roboto Condensed"/>
                <a:ea typeface="Roboto Condensed"/>
                <a:cs typeface="Roboto Condensed"/>
              </a:rPr>
              <a:t>.</a:t>
            </a:r>
          </a:p>
        </p:txBody>
      </p:sp>
      <p:sp>
        <p:nvSpPr>
          <p:cNvPr id="13" name="Google Shape;264;p13">
            <a:extLst>
              <a:ext uri="{FF2B5EF4-FFF2-40B4-BE49-F238E27FC236}">
                <a16:creationId xmlns:a16="http://schemas.microsoft.com/office/drawing/2014/main" id="{88460F8F-FFA6-F146-CF55-7E499F9203CD}"/>
              </a:ext>
            </a:extLst>
          </p:cNvPr>
          <p:cNvSpPr txBox="1"/>
          <p:nvPr/>
        </p:nvSpPr>
        <p:spPr>
          <a:xfrm>
            <a:off x="556558" y="2363824"/>
            <a:ext cx="2496897" cy="184709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800" b="0" i="0" u="none" strike="noStrike" kern="0" cap="none" spc="0" baseline="0">
                <a:solidFill>
                  <a:srgbClr val="222222"/>
                </a:solidFill>
                <a:uFillTx/>
                <a:latin typeface="Roboto Condensed"/>
                <a:ea typeface="Roboto Condensed"/>
                <a:cs typeface="Roboto Condensed"/>
              </a:rPr>
              <a:t>… à performer votre </a:t>
            </a:r>
            <a:r>
              <a:rPr lang="fr-FR" sz="1800" b="1" i="0" u="none" strike="noStrike" kern="0" cap="none" spc="0" baseline="0">
                <a:solidFill>
                  <a:srgbClr val="222222"/>
                </a:solidFill>
                <a:uFillTx/>
                <a:latin typeface="Roboto Condensed"/>
                <a:ea typeface="Roboto Condensed"/>
                <a:cs typeface="Roboto Condensed"/>
              </a:rPr>
              <a:t>OETH </a:t>
            </a:r>
            <a:r>
              <a:rPr lang="fr-FR" sz="1800" b="0" i="0" u="none" strike="noStrike" kern="0" cap="none" spc="0" baseline="0">
                <a:solidFill>
                  <a:srgbClr val="222222"/>
                </a:solidFill>
                <a:uFillTx/>
                <a:latin typeface="Roboto Condensed"/>
                <a:ea typeface="Roboto Condensed"/>
                <a:cs typeface="Roboto Condensed"/>
              </a:rPr>
              <a:t>et êtes en </a:t>
            </a:r>
            <a:r>
              <a:rPr lang="fr-FR" sz="1800" b="1" i="0" u="none" strike="noStrike" kern="0" cap="none" spc="0" baseline="0">
                <a:solidFill>
                  <a:srgbClr val="222222"/>
                </a:solidFill>
                <a:uFillTx/>
                <a:latin typeface="Roboto Condensed"/>
                <a:ea typeface="Roboto Condensed"/>
                <a:cs typeface="Roboto Condensed"/>
              </a:rPr>
              <a:t>pénurie de</a:t>
            </a:r>
            <a:r>
              <a:rPr lang="fr-FR" sz="1800" b="0" i="0" u="none" strike="noStrike" kern="0" cap="none" spc="0" baseline="0">
                <a:solidFill>
                  <a:srgbClr val="222222"/>
                </a:solidFill>
                <a:uFillTx/>
                <a:latin typeface="Roboto Condensed"/>
                <a:ea typeface="Roboto Condensed"/>
                <a:cs typeface="Roboto Condensed"/>
              </a:rPr>
              <a:t> </a:t>
            </a:r>
            <a:r>
              <a:rPr lang="fr-FR" sz="1800" b="1" i="0" u="none" strike="noStrike" kern="0" cap="none" spc="0" baseline="0">
                <a:solidFill>
                  <a:srgbClr val="222222"/>
                </a:solidFill>
                <a:uFillTx/>
                <a:latin typeface="Roboto Condensed"/>
                <a:ea typeface="Roboto Condensed"/>
                <a:cs typeface="Roboto Condensed"/>
              </a:rPr>
              <a:t>compétences sur la filière informatique.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1" i="0" u="none" strike="noStrike" kern="0" cap="none" spc="0" baseline="0">
              <a:solidFill>
                <a:srgbClr val="222222"/>
              </a:solidFill>
              <a:uFillTx/>
              <a:latin typeface="Roboto Condensed"/>
              <a:ea typeface="Roboto Condensed"/>
              <a:cs typeface="Roboto Condensed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800" b="1" i="0" u="none" strike="noStrike" kern="0" cap="none" spc="0" baseline="0">
                <a:solidFill>
                  <a:srgbClr val="222222"/>
                </a:solidFill>
                <a:uFillTx/>
                <a:latin typeface="Roboto Condensed"/>
                <a:ea typeface="Roboto Condensed"/>
                <a:cs typeface="Roboto Condensed"/>
              </a:rPr>
              <a:t> </a:t>
            </a:r>
            <a:endParaRPr lang="fr-FR" sz="1600" b="0" i="0" u="none" strike="noStrike" kern="0" cap="none" spc="0" baseline="0">
              <a:solidFill>
                <a:srgbClr val="000000"/>
              </a:solidFill>
              <a:uFillTx/>
              <a:latin typeface="Roboto Condensed"/>
              <a:ea typeface="Roboto Condensed"/>
              <a:cs typeface="Roboto Condensed"/>
            </a:endParaRPr>
          </a:p>
        </p:txBody>
      </p:sp>
      <p:sp>
        <p:nvSpPr>
          <p:cNvPr id="14" name="Google Shape;265;p13">
            <a:extLst>
              <a:ext uri="{FF2B5EF4-FFF2-40B4-BE49-F238E27FC236}">
                <a16:creationId xmlns:a16="http://schemas.microsoft.com/office/drawing/2014/main" id="{35830250-20B6-30A8-3158-189DEA3CCB67}"/>
              </a:ext>
            </a:extLst>
          </p:cNvPr>
          <p:cNvSpPr txBox="1"/>
          <p:nvPr/>
        </p:nvSpPr>
        <p:spPr>
          <a:xfrm>
            <a:off x="3526219" y="3383910"/>
            <a:ext cx="3486899" cy="52320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200" b="1" i="0" u="none" strike="noStrike" kern="0" cap="none" spc="0" baseline="0">
                <a:solidFill>
                  <a:srgbClr val="FFFFFF"/>
                </a:solidFill>
                <a:uFillTx/>
                <a:latin typeface="Roboto Condensed"/>
                <a:ea typeface="Roboto Condensed"/>
                <a:cs typeface="Roboto Condensed"/>
              </a:rPr>
              <a:t>MAINTIEN DANS L’EMPLOI</a:t>
            </a:r>
            <a:endParaRPr lang="fr-FR" sz="2200" b="0" i="0" u="none" strike="noStrike" kern="0" cap="none" spc="0" baseline="0">
              <a:solidFill>
                <a:srgbClr val="FFFFFF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5" name="Google Shape;266;p13">
            <a:extLst>
              <a:ext uri="{FF2B5EF4-FFF2-40B4-BE49-F238E27FC236}">
                <a16:creationId xmlns:a16="http://schemas.microsoft.com/office/drawing/2014/main" id="{F75F98B4-1CCF-C664-9C4F-3AC172C27894}"/>
              </a:ext>
            </a:extLst>
          </p:cNvPr>
          <p:cNvSpPr txBox="1"/>
          <p:nvPr/>
        </p:nvSpPr>
        <p:spPr>
          <a:xfrm>
            <a:off x="8223848" y="2020494"/>
            <a:ext cx="2657100" cy="86190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200" b="1" i="0" u="none" strike="noStrike" kern="0" cap="none" spc="0" baseline="0">
                <a:solidFill>
                  <a:srgbClr val="FFFFFF"/>
                </a:solidFill>
                <a:uFillTx/>
                <a:latin typeface="Roboto Condensed"/>
                <a:ea typeface="Roboto Condensed"/>
                <a:cs typeface="Roboto Condensed"/>
              </a:rPr>
              <a:t>Des formations compatibles RSE </a:t>
            </a:r>
          </a:p>
        </p:txBody>
      </p:sp>
      <p:cxnSp>
        <p:nvCxnSpPr>
          <p:cNvPr id="16" name="Google Shape;267;p13">
            <a:extLst>
              <a:ext uri="{FF2B5EF4-FFF2-40B4-BE49-F238E27FC236}">
                <a16:creationId xmlns:a16="http://schemas.microsoft.com/office/drawing/2014/main" id="{343993FF-FF6D-F6F0-C352-9F21D0084B8D}"/>
              </a:ext>
            </a:extLst>
          </p:cNvPr>
          <p:cNvCxnSpPr/>
          <p:nvPr/>
        </p:nvCxnSpPr>
        <p:spPr>
          <a:xfrm>
            <a:off x="3181645" y="2423644"/>
            <a:ext cx="720300" cy="0"/>
          </a:xfrm>
          <a:prstGeom prst="straightConnector1">
            <a:avLst/>
          </a:prstGeom>
          <a:noFill/>
          <a:ln w="38103" cap="flat">
            <a:solidFill>
              <a:srgbClr val="CC0033"/>
            </a:solidFill>
            <a:prstDash val="solid"/>
            <a:round/>
          </a:ln>
        </p:spPr>
      </p:cxnSp>
      <p:cxnSp>
        <p:nvCxnSpPr>
          <p:cNvPr id="17" name="Google Shape;268;p13">
            <a:extLst>
              <a:ext uri="{FF2B5EF4-FFF2-40B4-BE49-F238E27FC236}">
                <a16:creationId xmlns:a16="http://schemas.microsoft.com/office/drawing/2014/main" id="{66B73194-5471-8A91-642A-4B7243B2FE17}"/>
              </a:ext>
            </a:extLst>
          </p:cNvPr>
          <p:cNvCxnSpPr/>
          <p:nvPr/>
        </p:nvCxnSpPr>
        <p:spPr>
          <a:xfrm>
            <a:off x="3181645" y="4328431"/>
            <a:ext cx="720300" cy="0"/>
          </a:xfrm>
          <a:prstGeom prst="straightConnector1">
            <a:avLst/>
          </a:prstGeom>
          <a:noFill/>
          <a:ln w="38103" cap="flat">
            <a:solidFill>
              <a:srgbClr val="CC0033"/>
            </a:solidFill>
            <a:prstDash val="solid"/>
            <a:round/>
          </a:ln>
        </p:spPr>
      </p:cxnSp>
      <p:pic>
        <p:nvPicPr>
          <p:cNvPr id="18" name="Google Shape;269;p13">
            <a:extLst>
              <a:ext uri="{FF2B5EF4-FFF2-40B4-BE49-F238E27FC236}">
                <a16:creationId xmlns:a16="http://schemas.microsoft.com/office/drawing/2014/main" id="{5085BC02-B956-E40D-8822-B6D08F863B72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42257" y="1325779"/>
            <a:ext cx="304870" cy="30487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9" name="Google Shape;270;p13">
            <a:extLst>
              <a:ext uri="{FF2B5EF4-FFF2-40B4-BE49-F238E27FC236}">
                <a16:creationId xmlns:a16="http://schemas.microsoft.com/office/drawing/2014/main" id="{14EC2912-BC86-FA6B-C9E2-4E4E4C827062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47136" y="3508607"/>
            <a:ext cx="304870" cy="30487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20" name="Google Shape;271;p13">
            <a:extLst>
              <a:ext uri="{FF2B5EF4-FFF2-40B4-BE49-F238E27FC236}">
                <a16:creationId xmlns:a16="http://schemas.microsoft.com/office/drawing/2014/main" id="{2DC4DF43-0FF7-9F01-0102-C5BBDA114E3C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367851" y="2132042"/>
            <a:ext cx="304870" cy="304870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77;g2c3d8ff1e0d_1_275">
            <a:extLst>
              <a:ext uri="{FF2B5EF4-FFF2-40B4-BE49-F238E27FC236}">
                <a16:creationId xmlns:a16="http://schemas.microsoft.com/office/drawing/2014/main" id="{2398E219-C9DE-064E-DA43-8328D49A291E}"/>
              </a:ext>
            </a:extLst>
          </p:cNvPr>
          <p:cNvSpPr/>
          <p:nvPr/>
        </p:nvSpPr>
        <p:spPr>
          <a:xfrm>
            <a:off x="7475777" y="3869576"/>
            <a:ext cx="3014996" cy="2291404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EEEEEE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400" b="0" i="0" u="none" strike="noStrike" kern="0" cap="none" spc="0" baseline="0">
              <a:solidFill>
                <a:srgbClr val="000000"/>
              </a:solidFill>
              <a:uFillTx/>
              <a:latin typeface="Nunito Sans"/>
              <a:ea typeface="Nunito Sans"/>
              <a:cs typeface="Nunito Sans"/>
            </a:endParaRPr>
          </a:p>
        </p:txBody>
      </p:sp>
      <p:sp>
        <p:nvSpPr>
          <p:cNvPr id="3" name="Google Shape;278;g2c3d8ff1e0d_1_275">
            <a:extLst>
              <a:ext uri="{FF2B5EF4-FFF2-40B4-BE49-F238E27FC236}">
                <a16:creationId xmlns:a16="http://schemas.microsoft.com/office/drawing/2014/main" id="{D7E49164-ECD2-E678-FC8C-0F8CF9BEF8C8}"/>
              </a:ext>
            </a:extLst>
          </p:cNvPr>
          <p:cNvSpPr txBox="1"/>
          <p:nvPr/>
        </p:nvSpPr>
        <p:spPr>
          <a:xfrm>
            <a:off x="0" y="0"/>
            <a:ext cx="11966103" cy="58499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45701" rIns="91421" bIns="45701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3200" b="1" i="0" u="none" strike="noStrike" kern="0" cap="none" spc="0" baseline="0">
                <a:solidFill>
                  <a:srgbClr val="892580"/>
                </a:solidFill>
                <a:uFillTx/>
                <a:latin typeface="Calibri"/>
                <a:ea typeface="Calibri"/>
                <a:cs typeface="Calibri"/>
              </a:rPr>
              <a:t>Simplon - Un sourcing sur-mesure assuré par la référente handicap</a:t>
            </a:r>
            <a:endParaRPr lang="fr-FR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4" name="Google Shape;279;g2c3d8ff1e0d_1_275">
            <a:extLst>
              <a:ext uri="{FF2B5EF4-FFF2-40B4-BE49-F238E27FC236}">
                <a16:creationId xmlns:a16="http://schemas.microsoft.com/office/drawing/2014/main" id="{170DFCA5-3EDF-6DA8-1108-E0B93632381C}"/>
              </a:ext>
            </a:extLst>
          </p:cNvPr>
          <p:cNvSpPr/>
          <p:nvPr/>
        </p:nvSpPr>
        <p:spPr>
          <a:xfrm>
            <a:off x="146651" y="1071320"/>
            <a:ext cx="10642500" cy="2265297"/>
          </a:xfrm>
          <a:custGeom>
            <a:avLst>
              <a:gd name="f0" fmla="val 1213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D9D9D9">
              <a:alpha val="44940"/>
            </a:srgbClr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400" b="0" i="0" u="none" strike="noStrike" kern="0" cap="none" spc="0" baseline="0">
              <a:solidFill>
                <a:srgbClr val="000000"/>
              </a:solidFill>
              <a:uFillTx/>
              <a:latin typeface="Nunito Sans"/>
              <a:ea typeface="Nunito Sans"/>
              <a:cs typeface="Nunito Sans"/>
            </a:endParaRPr>
          </a:p>
        </p:txBody>
      </p:sp>
      <p:sp>
        <p:nvSpPr>
          <p:cNvPr id="5" name="Google Shape;280;g2c3d8ff1e0d_1_275">
            <a:extLst>
              <a:ext uri="{FF2B5EF4-FFF2-40B4-BE49-F238E27FC236}">
                <a16:creationId xmlns:a16="http://schemas.microsoft.com/office/drawing/2014/main" id="{7B8BF2B4-FB44-C08C-C7DB-2177A6DDF886}"/>
              </a:ext>
            </a:extLst>
          </p:cNvPr>
          <p:cNvSpPr/>
          <p:nvPr/>
        </p:nvSpPr>
        <p:spPr>
          <a:xfrm>
            <a:off x="420752" y="2038801"/>
            <a:ext cx="3014996" cy="978298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CC0033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400" b="0" i="0" u="none" strike="noStrike" kern="0" cap="none" spc="0" baseline="0">
              <a:solidFill>
                <a:srgbClr val="000000"/>
              </a:solidFill>
              <a:uFillTx/>
              <a:latin typeface="Nunito Sans"/>
              <a:ea typeface="Nunito Sans"/>
              <a:cs typeface="Nunito Sans"/>
            </a:endParaRPr>
          </a:p>
        </p:txBody>
      </p:sp>
      <p:sp>
        <p:nvSpPr>
          <p:cNvPr id="6" name="Google Shape;281;g2c3d8ff1e0d_1_275">
            <a:extLst>
              <a:ext uri="{FF2B5EF4-FFF2-40B4-BE49-F238E27FC236}">
                <a16:creationId xmlns:a16="http://schemas.microsoft.com/office/drawing/2014/main" id="{8D6104CA-56CD-BB32-B4CA-B68B3F25F8E0}"/>
              </a:ext>
            </a:extLst>
          </p:cNvPr>
          <p:cNvSpPr/>
          <p:nvPr/>
        </p:nvSpPr>
        <p:spPr>
          <a:xfrm>
            <a:off x="3870828" y="2038801"/>
            <a:ext cx="3224695" cy="978298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CC0033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400" b="0" i="0" u="none" strike="noStrike" kern="0" cap="none" spc="0" baseline="0">
              <a:solidFill>
                <a:srgbClr val="000000"/>
              </a:solidFill>
              <a:uFillTx/>
              <a:latin typeface="Nunito Sans"/>
              <a:ea typeface="Nunito Sans"/>
              <a:cs typeface="Nunito Sans"/>
            </a:endParaRPr>
          </a:p>
        </p:txBody>
      </p:sp>
      <p:sp>
        <p:nvSpPr>
          <p:cNvPr id="7" name="Google Shape;282;g2c3d8ff1e0d_1_275">
            <a:extLst>
              <a:ext uri="{FF2B5EF4-FFF2-40B4-BE49-F238E27FC236}">
                <a16:creationId xmlns:a16="http://schemas.microsoft.com/office/drawing/2014/main" id="{A90AF7AE-E394-32CC-AC85-CC834C7E22FD}"/>
              </a:ext>
            </a:extLst>
          </p:cNvPr>
          <p:cNvSpPr/>
          <p:nvPr/>
        </p:nvSpPr>
        <p:spPr>
          <a:xfrm>
            <a:off x="7454399" y="2038801"/>
            <a:ext cx="3014996" cy="978298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CC0033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400" b="0" i="0" u="none" strike="noStrike" kern="0" cap="none" spc="0" baseline="0">
              <a:solidFill>
                <a:srgbClr val="000000"/>
              </a:solidFill>
              <a:uFillTx/>
              <a:latin typeface="Nunito Sans"/>
              <a:ea typeface="Nunito Sans"/>
              <a:cs typeface="Nunito Sans"/>
            </a:endParaRPr>
          </a:p>
        </p:txBody>
      </p:sp>
      <p:sp>
        <p:nvSpPr>
          <p:cNvPr id="8" name="Google Shape;283;g2c3d8ff1e0d_1_275">
            <a:extLst>
              <a:ext uri="{FF2B5EF4-FFF2-40B4-BE49-F238E27FC236}">
                <a16:creationId xmlns:a16="http://schemas.microsoft.com/office/drawing/2014/main" id="{2708D343-B634-47B4-FD56-17668A321627}"/>
              </a:ext>
            </a:extLst>
          </p:cNvPr>
          <p:cNvSpPr txBox="1"/>
          <p:nvPr/>
        </p:nvSpPr>
        <p:spPr>
          <a:xfrm>
            <a:off x="146651" y="735296"/>
            <a:ext cx="10642500" cy="69570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t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800" b="1" i="0" u="none" strike="noStrike" kern="0" cap="none" spc="0" baseline="0">
                <a:solidFill>
                  <a:srgbClr val="222222"/>
                </a:solidFill>
                <a:uFillTx/>
                <a:latin typeface="Roboto Condensed"/>
                <a:ea typeface="Roboto Condensed"/>
                <a:cs typeface="Roboto Condensed"/>
              </a:rPr>
              <a:t>SOURCING AVEC LA RÉFÉRENTE HANDICAP</a:t>
            </a:r>
          </a:p>
        </p:txBody>
      </p:sp>
      <p:sp>
        <p:nvSpPr>
          <p:cNvPr id="9" name="Google Shape;284;g2c3d8ff1e0d_1_275">
            <a:extLst>
              <a:ext uri="{FF2B5EF4-FFF2-40B4-BE49-F238E27FC236}">
                <a16:creationId xmlns:a16="http://schemas.microsoft.com/office/drawing/2014/main" id="{1F22F66A-3113-F01C-765F-2AD6E8572F42}"/>
              </a:ext>
            </a:extLst>
          </p:cNvPr>
          <p:cNvSpPr txBox="1"/>
          <p:nvPr/>
        </p:nvSpPr>
        <p:spPr>
          <a:xfrm>
            <a:off x="146651" y="1248686"/>
            <a:ext cx="10642500" cy="40319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t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700" b="0" i="0" u="none" strike="noStrike" kern="0" cap="none" spc="0" baseline="0">
                <a:solidFill>
                  <a:srgbClr val="000000"/>
                </a:solidFill>
                <a:uFillTx/>
                <a:latin typeface="Roboto Condensed"/>
                <a:ea typeface="Roboto Condensed"/>
                <a:cs typeface="Roboto Condensed"/>
              </a:rPr>
              <a:t>de </a:t>
            </a:r>
            <a:r>
              <a:rPr lang="fr-FR" sz="1700" b="1" i="0" u="none" strike="noStrike" kern="0" cap="none" spc="0" baseline="0">
                <a:solidFill>
                  <a:srgbClr val="000000"/>
                </a:solidFill>
                <a:uFillTx/>
                <a:latin typeface="Roboto Condensed"/>
                <a:ea typeface="Roboto Condensed"/>
                <a:cs typeface="Roboto Condensed"/>
              </a:rPr>
              <a:t>nouvelles recrues</a:t>
            </a:r>
            <a:r>
              <a:rPr lang="fr-FR" sz="1700" b="0" i="0" u="none" strike="noStrike" kern="0" cap="none" spc="0" baseline="0">
                <a:solidFill>
                  <a:srgbClr val="000000"/>
                </a:solidFill>
                <a:uFillTx/>
                <a:latin typeface="Roboto Condensed"/>
                <a:ea typeface="Roboto Condensed"/>
                <a:cs typeface="Roboto Condensed"/>
              </a:rPr>
              <a:t> et ou de </a:t>
            </a:r>
            <a:r>
              <a:rPr lang="fr-FR" sz="1700" b="1" i="0" u="none" strike="noStrike" kern="0" cap="none" spc="0" baseline="0">
                <a:solidFill>
                  <a:srgbClr val="000000"/>
                </a:solidFill>
                <a:uFillTx/>
                <a:latin typeface="Roboto Condensed"/>
                <a:ea typeface="Roboto Condensed"/>
                <a:cs typeface="Roboto Condensed"/>
              </a:rPr>
              <a:t>salariés en reconversion interne</a:t>
            </a:r>
            <a:r>
              <a:rPr lang="fr-FR" sz="1700" b="0" i="0" u="none" strike="noStrike" kern="0" cap="none" spc="0" baseline="0">
                <a:solidFill>
                  <a:srgbClr val="000000"/>
                </a:solidFill>
                <a:uFillTx/>
                <a:latin typeface="Roboto Condensed"/>
                <a:ea typeface="Roboto Condensed"/>
                <a:cs typeface="Roboto Condensed"/>
              </a:rPr>
              <a:t> </a:t>
            </a:r>
            <a:r>
              <a:rPr lang="fr-FR" sz="1700" b="1" i="0" u="none" strike="noStrike" kern="0" cap="none" spc="0" baseline="0">
                <a:solidFill>
                  <a:srgbClr val="CC0033"/>
                </a:solidFill>
                <a:uFillTx/>
                <a:latin typeface="Roboto Condensed"/>
                <a:ea typeface="Roboto Condensed"/>
                <a:cs typeface="Roboto Condensed"/>
              </a:rPr>
              <a:t>issues de la diversité</a:t>
            </a:r>
            <a:r>
              <a:rPr lang="fr-FR" sz="1700" b="0" i="0" u="none" strike="noStrike" kern="0" cap="none" spc="0" baseline="0">
                <a:solidFill>
                  <a:srgbClr val="000000"/>
                </a:solidFill>
                <a:uFillTx/>
                <a:latin typeface="Roboto Condensed"/>
                <a:ea typeface="Roboto Condensed"/>
                <a:cs typeface="Roboto Condensed"/>
              </a:rPr>
              <a:t>, selon le process Simplon et en accord avec vos attentes terrains spécifiques : </a:t>
            </a:r>
          </a:p>
        </p:txBody>
      </p:sp>
      <p:sp>
        <p:nvSpPr>
          <p:cNvPr id="10" name="Google Shape;285;g2c3d8ff1e0d_1_275">
            <a:extLst>
              <a:ext uri="{FF2B5EF4-FFF2-40B4-BE49-F238E27FC236}">
                <a16:creationId xmlns:a16="http://schemas.microsoft.com/office/drawing/2014/main" id="{3F124B81-2538-F7A3-B0C6-581AA6B1FC41}"/>
              </a:ext>
            </a:extLst>
          </p:cNvPr>
          <p:cNvSpPr txBox="1"/>
          <p:nvPr/>
        </p:nvSpPr>
        <p:spPr>
          <a:xfrm>
            <a:off x="420559" y="2038810"/>
            <a:ext cx="3224695" cy="32219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t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700" b="1" i="0" u="none" strike="noStrike" kern="0" cap="none" spc="0" baseline="0">
                <a:solidFill>
                  <a:srgbClr val="FFFFFF"/>
                </a:solidFill>
                <a:uFillTx/>
                <a:latin typeface="Roboto Condensed"/>
                <a:ea typeface="Roboto Condensed"/>
                <a:cs typeface="Roboto Condensed"/>
              </a:rPr>
              <a:t>ÉCOSYSTÈME RÉGIONAL</a:t>
            </a:r>
          </a:p>
        </p:txBody>
      </p:sp>
      <p:sp>
        <p:nvSpPr>
          <p:cNvPr id="11" name="Google Shape;286;g2c3d8ff1e0d_1_275">
            <a:extLst>
              <a:ext uri="{FF2B5EF4-FFF2-40B4-BE49-F238E27FC236}">
                <a16:creationId xmlns:a16="http://schemas.microsoft.com/office/drawing/2014/main" id="{2F0A1D1A-4B60-F242-A6BA-925D0A7EC5A7}"/>
              </a:ext>
            </a:extLst>
          </p:cNvPr>
          <p:cNvSpPr txBox="1"/>
          <p:nvPr/>
        </p:nvSpPr>
        <p:spPr>
          <a:xfrm>
            <a:off x="3871276" y="2038810"/>
            <a:ext cx="3224695" cy="32219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t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700" b="1" i="0" u="none" strike="noStrike" kern="0" cap="none" spc="0" baseline="0">
                <a:solidFill>
                  <a:srgbClr val="FFFFFF"/>
                </a:solidFill>
                <a:uFillTx/>
                <a:latin typeface="Roboto Condensed"/>
                <a:ea typeface="Roboto Condensed"/>
                <a:cs typeface="Roboto Condensed"/>
              </a:rPr>
              <a:t>FORMULAIRE EN LIGNE</a:t>
            </a:r>
          </a:p>
        </p:txBody>
      </p:sp>
      <p:sp>
        <p:nvSpPr>
          <p:cNvPr id="12" name="Google Shape;287;g2c3d8ff1e0d_1_275">
            <a:extLst>
              <a:ext uri="{FF2B5EF4-FFF2-40B4-BE49-F238E27FC236}">
                <a16:creationId xmlns:a16="http://schemas.microsoft.com/office/drawing/2014/main" id="{BE1D4B6D-19DE-6571-C309-D7BDFE2851B7}"/>
              </a:ext>
            </a:extLst>
          </p:cNvPr>
          <p:cNvSpPr txBox="1"/>
          <p:nvPr/>
        </p:nvSpPr>
        <p:spPr>
          <a:xfrm>
            <a:off x="7338105" y="2038810"/>
            <a:ext cx="3224695" cy="32219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t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700" b="1" i="0" u="none" strike="noStrike" kern="0" cap="none" spc="0" baseline="0">
                <a:solidFill>
                  <a:srgbClr val="FFFFFF"/>
                </a:solidFill>
                <a:uFillTx/>
                <a:latin typeface="Roboto Condensed"/>
                <a:ea typeface="Roboto Condensed"/>
                <a:cs typeface="Roboto Condensed"/>
              </a:rPr>
              <a:t>JOURNÉE DE POSITIONNEMENT</a:t>
            </a:r>
          </a:p>
        </p:txBody>
      </p:sp>
      <p:cxnSp>
        <p:nvCxnSpPr>
          <p:cNvPr id="13" name="Google Shape;288;g2c3d8ff1e0d_1_275">
            <a:extLst>
              <a:ext uri="{FF2B5EF4-FFF2-40B4-BE49-F238E27FC236}">
                <a16:creationId xmlns:a16="http://schemas.microsoft.com/office/drawing/2014/main" id="{135EBB1F-8DB6-8132-842B-21A80B4A17C8}"/>
              </a:ext>
            </a:extLst>
          </p:cNvPr>
          <p:cNvCxnSpPr/>
          <p:nvPr/>
        </p:nvCxnSpPr>
        <p:spPr>
          <a:xfrm>
            <a:off x="1468873" y="2522536"/>
            <a:ext cx="1080602" cy="0"/>
          </a:xfrm>
          <a:prstGeom prst="straightConnector1">
            <a:avLst/>
          </a:prstGeom>
          <a:noFill/>
          <a:ln w="19046" cap="flat">
            <a:solidFill>
              <a:srgbClr val="FFFFFF"/>
            </a:solidFill>
            <a:prstDash val="solid"/>
            <a:round/>
          </a:ln>
        </p:spPr>
      </p:cxnSp>
      <p:cxnSp>
        <p:nvCxnSpPr>
          <p:cNvPr id="14" name="Google Shape;289;g2c3d8ff1e0d_1_275">
            <a:extLst>
              <a:ext uri="{FF2B5EF4-FFF2-40B4-BE49-F238E27FC236}">
                <a16:creationId xmlns:a16="http://schemas.microsoft.com/office/drawing/2014/main" id="{40AA3E91-F942-CD71-44D1-01B43FDAEBE7}"/>
              </a:ext>
            </a:extLst>
          </p:cNvPr>
          <p:cNvCxnSpPr/>
          <p:nvPr/>
        </p:nvCxnSpPr>
        <p:spPr>
          <a:xfrm>
            <a:off x="4935702" y="2522536"/>
            <a:ext cx="1080601" cy="0"/>
          </a:xfrm>
          <a:prstGeom prst="straightConnector1">
            <a:avLst/>
          </a:prstGeom>
          <a:noFill/>
          <a:ln w="19046" cap="flat">
            <a:solidFill>
              <a:srgbClr val="FFFFFF"/>
            </a:solidFill>
            <a:prstDash val="solid"/>
            <a:round/>
          </a:ln>
        </p:spPr>
      </p:cxnSp>
      <p:cxnSp>
        <p:nvCxnSpPr>
          <p:cNvPr id="15" name="Google Shape;290;g2c3d8ff1e0d_1_275">
            <a:extLst>
              <a:ext uri="{FF2B5EF4-FFF2-40B4-BE49-F238E27FC236}">
                <a16:creationId xmlns:a16="http://schemas.microsoft.com/office/drawing/2014/main" id="{0E875DBE-D945-E654-C8A3-E497CA381CBA}"/>
              </a:ext>
            </a:extLst>
          </p:cNvPr>
          <p:cNvCxnSpPr/>
          <p:nvPr/>
        </p:nvCxnSpPr>
        <p:spPr>
          <a:xfrm>
            <a:off x="8402531" y="2522536"/>
            <a:ext cx="1080601" cy="0"/>
          </a:xfrm>
          <a:prstGeom prst="straightConnector1">
            <a:avLst/>
          </a:prstGeom>
          <a:noFill/>
          <a:ln w="19046" cap="flat">
            <a:solidFill>
              <a:srgbClr val="FFFFFF"/>
            </a:solidFill>
            <a:prstDash val="solid"/>
            <a:round/>
          </a:ln>
        </p:spPr>
      </p:cxnSp>
      <p:sp>
        <p:nvSpPr>
          <p:cNvPr id="16" name="Google Shape;291;g2c3d8ff1e0d_1_275">
            <a:extLst>
              <a:ext uri="{FF2B5EF4-FFF2-40B4-BE49-F238E27FC236}">
                <a16:creationId xmlns:a16="http://schemas.microsoft.com/office/drawing/2014/main" id="{50489978-23A9-F210-A913-331F11DD49C7}"/>
              </a:ext>
            </a:extLst>
          </p:cNvPr>
          <p:cNvSpPr txBox="1"/>
          <p:nvPr/>
        </p:nvSpPr>
        <p:spPr>
          <a:xfrm>
            <a:off x="7435050" y="2462927"/>
            <a:ext cx="3014996" cy="55409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200" b="0" i="0" u="none" strike="noStrike" kern="0" cap="none" spc="0" baseline="0">
                <a:solidFill>
                  <a:srgbClr val="FFFFFF"/>
                </a:solidFill>
                <a:uFillTx/>
                <a:latin typeface="Roboto Condensed"/>
                <a:ea typeface="Roboto Condensed"/>
                <a:cs typeface="Roboto Condensed"/>
              </a:rPr>
              <a:t>Présélection et recensement des besoins d’aménagement</a:t>
            </a:r>
            <a:endParaRPr lang="fr-FR" sz="1300" b="1" i="0" u="none" strike="noStrike" kern="0" cap="none" spc="0" baseline="0">
              <a:solidFill>
                <a:srgbClr val="FFFFFF"/>
              </a:solidFill>
              <a:uFillTx/>
              <a:latin typeface="Roboto Condensed"/>
              <a:ea typeface="Roboto Condensed"/>
              <a:cs typeface="Roboto Condensed"/>
            </a:endParaRPr>
          </a:p>
        </p:txBody>
      </p:sp>
      <p:sp>
        <p:nvSpPr>
          <p:cNvPr id="17" name="Google Shape;292;g2c3d8ff1e0d_1_275">
            <a:extLst>
              <a:ext uri="{FF2B5EF4-FFF2-40B4-BE49-F238E27FC236}">
                <a16:creationId xmlns:a16="http://schemas.microsoft.com/office/drawing/2014/main" id="{C10CF813-AC0B-1B83-1A2C-A8569E45F681}"/>
              </a:ext>
            </a:extLst>
          </p:cNvPr>
          <p:cNvSpPr/>
          <p:nvPr/>
        </p:nvSpPr>
        <p:spPr>
          <a:xfrm rot="5400013">
            <a:off x="3339123" y="2359719"/>
            <a:ext cx="644999" cy="241803"/>
          </a:xfrm>
          <a:custGeom>
            <a:avLst>
              <a:gd name="f8" fmla="val 50000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val 50000"/>
              <a:gd name="f9" fmla="+- 0 0 -360"/>
              <a:gd name="f10" fmla="+- 0 0 -270"/>
              <a:gd name="f11" fmla="+- 0 0 -180"/>
              <a:gd name="f12" fmla="+- 0 0 -90"/>
              <a:gd name="f13" fmla="abs f4"/>
              <a:gd name="f14" fmla="abs f5"/>
              <a:gd name="f15" fmla="abs f6"/>
              <a:gd name="f16" fmla="val f7"/>
              <a:gd name="f17" fmla="val f8"/>
              <a:gd name="f18" fmla="*/ f9 f1 1"/>
              <a:gd name="f19" fmla="*/ f10 f1 1"/>
              <a:gd name="f20" fmla="*/ f11 f1 1"/>
              <a:gd name="f21" fmla="*/ f12 f1 1"/>
              <a:gd name="f22" fmla="?: f13 f4 1"/>
              <a:gd name="f23" fmla="?: f14 f5 1"/>
              <a:gd name="f24" fmla="?: f15 f6 1"/>
              <a:gd name="f25" fmla="*/ f18 1 f3"/>
              <a:gd name="f26" fmla="*/ f19 1 f3"/>
              <a:gd name="f27" fmla="*/ f20 1 f3"/>
              <a:gd name="f28" fmla="*/ f21 1 f3"/>
              <a:gd name="f29" fmla="*/ f22 1 21600"/>
              <a:gd name="f30" fmla="*/ f23 1 21600"/>
              <a:gd name="f31" fmla="*/ 21600 f22 1"/>
              <a:gd name="f32" fmla="*/ 21600 f23 1"/>
              <a:gd name="f33" fmla="+- f25 0 f2"/>
              <a:gd name="f34" fmla="+- f26 0 f2"/>
              <a:gd name="f35" fmla="+- f27 0 f2"/>
              <a:gd name="f36" fmla="+- f28 0 f2"/>
              <a:gd name="f37" fmla="min f30 f29"/>
              <a:gd name="f38" fmla="*/ f31 1 f24"/>
              <a:gd name="f39" fmla="*/ f32 1 f24"/>
              <a:gd name="f40" fmla="val f38"/>
              <a:gd name="f41" fmla="val f39"/>
              <a:gd name="f42" fmla="*/ f16 f37 1"/>
              <a:gd name="f43" fmla="+- f41 0 f16"/>
              <a:gd name="f44" fmla="+- f40 0 f16"/>
              <a:gd name="f45" fmla="*/ f41 f37 1"/>
              <a:gd name="f46" fmla="*/ f40 f37 1"/>
              <a:gd name="f47" fmla="*/ f43 1 2"/>
              <a:gd name="f48" fmla="*/ f44 1 2"/>
              <a:gd name="f49" fmla="*/ f44 f17 1"/>
              <a:gd name="f50" fmla="+- f16 f47 0"/>
              <a:gd name="f51" fmla="*/ f49 1 200000"/>
              <a:gd name="f52" fmla="*/ f49 1 100000"/>
              <a:gd name="f53" fmla="+- f51 f48 0"/>
              <a:gd name="f54" fmla="*/ f51 f37 1"/>
              <a:gd name="f55" fmla="*/ f50 f37 1"/>
              <a:gd name="f56" fmla="*/ f52 f37 1"/>
              <a:gd name="f57" fmla="*/ f53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3">
                <a:pos x="f56" y="f42"/>
              </a:cxn>
              <a:cxn ang="f34">
                <a:pos x="f54" y="f55"/>
              </a:cxn>
              <a:cxn ang="f35">
                <a:pos x="f42" y="f45"/>
              </a:cxn>
              <a:cxn ang="f35">
                <a:pos x="f56" y="f45"/>
              </a:cxn>
              <a:cxn ang="f35">
                <a:pos x="f46" y="f45"/>
              </a:cxn>
              <a:cxn ang="f36">
                <a:pos x="f57" y="f55"/>
              </a:cxn>
            </a:cxnLst>
            <a:rect l="f54" t="f55" r="f57" b="f45"/>
            <a:pathLst>
              <a:path>
                <a:moveTo>
                  <a:pt x="f42" y="f45"/>
                </a:moveTo>
                <a:lnTo>
                  <a:pt x="f56" y="f42"/>
                </a:lnTo>
                <a:lnTo>
                  <a:pt x="f46" y="f45"/>
                </a:lnTo>
                <a:close/>
              </a:path>
            </a:pathLst>
          </a:custGeom>
          <a:solidFill>
            <a:srgbClr val="000000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400" b="0" i="0" u="none" strike="noStrike" kern="0" cap="none" spc="0" baseline="0">
              <a:solidFill>
                <a:srgbClr val="000000"/>
              </a:solidFill>
              <a:uFillTx/>
              <a:latin typeface="Nunito Sans"/>
              <a:ea typeface="Nunito Sans"/>
              <a:cs typeface="Nunito Sans"/>
            </a:endParaRPr>
          </a:p>
        </p:txBody>
      </p:sp>
      <p:sp>
        <p:nvSpPr>
          <p:cNvPr id="18" name="Google Shape;293;g2c3d8ff1e0d_1_275">
            <a:extLst>
              <a:ext uri="{FF2B5EF4-FFF2-40B4-BE49-F238E27FC236}">
                <a16:creationId xmlns:a16="http://schemas.microsoft.com/office/drawing/2014/main" id="{ADA8A67D-00B1-CC28-5BF0-AFE02E351C26}"/>
              </a:ext>
            </a:extLst>
          </p:cNvPr>
          <p:cNvSpPr/>
          <p:nvPr/>
        </p:nvSpPr>
        <p:spPr>
          <a:xfrm rot="5400013">
            <a:off x="6971193" y="2359719"/>
            <a:ext cx="644999" cy="241803"/>
          </a:xfrm>
          <a:custGeom>
            <a:avLst>
              <a:gd name="f8" fmla="val 50000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val 50000"/>
              <a:gd name="f9" fmla="+- 0 0 -360"/>
              <a:gd name="f10" fmla="+- 0 0 -270"/>
              <a:gd name="f11" fmla="+- 0 0 -180"/>
              <a:gd name="f12" fmla="+- 0 0 -90"/>
              <a:gd name="f13" fmla="abs f4"/>
              <a:gd name="f14" fmla="abs f5"/>
              <a:gd name="f15" fmla="abs f6"/>
              <a:gd name="f16" fmla="val f7"/>
              <a:gd name="f17" fmla="val f8"/>
              <a:gd name="f18" fmla="*/ f9 f1 1"/>
              <a:gd name="f19" fmla="*/ f10 f1 1"/>
              <a:gd name="f20" fmla="*/ f11 f1 1"/>
              <a:gd name="f21" fmla="*/ f12 f1 1"/>
              <a:gd name="f22" fmla="?: f13 f4 1"/>
              <a:gd name="f23" fmla="?: f14 f5 1"/>
              <a:gd name="f24" fmla="?: f15 f6 1"/>
              <a:gd name="f25" fmla="*/ f18 1 f3"/>
              <a:gd name="f26" fmla="*/ f19 1 f3"/>
              <a:gd name="f27" fmla="*/ f20 1 f3"/>
              <a:gd name="f28" fmla="*/ f21 1 f3"/>
              <a:gd name="f29" fmla="*/ f22 1 21600"/>
              <a:gd name="f30" fmla="*/ f23 1 21600"/>
              <a:gd name="f31" fmla="*/ 21600 f22 1"/>
              <a:gd name="f32" fmla="*/ 21600 f23 1"/>
              <a:gd name="f33" fmla="+- f25 0 f2"/>
              <a:gd name="f34" fmla="+- f26 0 f2"/>
              <a:gd name="f35" fmla="+- f27 0 f2"/>
              <a:gd name="f36" fmla="+- f28 0 f2"/>
              <a:gd name="f37" fmla="min f30 f29"/>
              <a:gd name="f38" fmla="*/ f31 1 f24"/>
              <a:gd name="f39" fmla="*/ f32 1 f24"/>
              <a:gd name="f40" fmla="val f38"/>
              <a:gd name="f41" fmla="val f39"/>
              <a:gd name="f42" fmla="*/ f16 f37 1"/>
              <a:gd name="f43" fmla="+- f41 0 f16"/>
              <a:gd name="f44" fmla="+- f40 0 f16"/>
              <a:gd name="f45" fmla="*/ f41 f37 1"/>
              <a:gd name="f46" fmla="*/ f40 f37 1"/>
              <a:gd name="f47" fmla="*/ f43 1 2"/>
              <a:gd name="f48" fmla="*/ f44 1 2"/>
              <a:gd name="f49" fmla="*/ f44 f17 1"/>
              <a:gd name="f50" fmla="+- f16 f47 0"/>
              <a:gd name="f51" fmla="*/ f49 1 200000"/>
              <a:gd name="f52" fmla="*/ f49 1 100000"/>
              <a:gd name="f53" fmla="+- f51 f48 0"/>
              <a:gd name="f54" fmla="*/ f51 f37 1"/>
              <a:gd name="f55" fmla="*/ f50 f37 1"/>
              <a:gd name="f56" fmla="*/ f52 f37 1"/>
              <a:gd name="f57" fmla="*/ f53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3">
                <a:pos x="f56" y="f42"/>
              </a:cxn>
              <a:cxn ang="f34">
                <a:pos x="f54" y="f55"/>
              </a:cxn>
              <a:cxn ang="f35">
                <a:pos x="f42" y="f45"/>
              </a:cxn>
              <a:cxn ang="f35">
                <a:pos x="f56" y="f45"/>
              </a:cxn>
              <a:cxn ang="f35">
                <a:pos x="f46" y="f45"/>
              </a:cxn>
              <a:cxn ang="f36">
                <a:pos x="f57" y="f55"/>
              </a:cxn>
            </a:cxnLst>
            <a:rect l="f54" t="f55" r="f57" b="f45"/>
            <a:pathLst>
              <a:path>
                <a:moveTo>
                  <a:pt x="f42" y="f45"/>
                </a:moveTo>
                <a:lnTo>
                  <a:pt x="f56" y="f42"/>
                </a:lnTo>
                <a:lnTo>
                  <a:pt x="f46" y="f45"/>
                </a:lnTo>
                <a:close/>
              </a:path>
            </a:pathLst>
          </a:custGeom>
          <a:solidFill>
            <a:srgbClr val="000000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400" b="0" i="0" u="none" strike="noStrike" kern="0" cap="none" spc="0" baseline="0">
              <a:solidFill>
                <a:srgbClr val="000000"/>
              </a:solidFill>
              <a:uFillTx/>
              <a:latin typeface="Nunito Sans"/>
              <a:ea typeface="Nunito Sans"/>
              <a:cs typeface="Nunito Sans"/>
            </a:endParaRPr>
          </a:p>
        </p:txBody>
      </p:sp>
      <p:sp>
        <p:nvSpPr>
          <p:cNvPr id="19" name="Google Shape;294;g2c3d8ff1e0d_1_275">
            <a:extLst>
              <a:ext uri="{FF2B5EF4-FFF2-40B4-BE49-F238E27FC236}">
                <a16:creationId xmlns:a16="http://schemas.microsoft.com/office/drawing/2014/main" id="{8474550F-5C51-990F-887A-024D0658BB66}"/>
              </a:ext>
            </a:extLst>
          </p:cNvPr>
          <p:cNvSpPr/>
          <p:nvPr/>
        </p:nvSpPr>
        <p:spPr>
          <a:xfrm rot="10799991">
            <a:off x="1571231" y="3329211"/>
            <a:ext cx="644999" cy="241803"/>
          </a:xfrm>
          <a:custGeom>
            <a:avLst>
              <a:gd name="f8" fmla="val 50000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val 50000"/>
              <a:gd name="f9" fmla="+- 0 0 -360"/>
              <a:gd name="f10" fmla="+- 0 0 -270"/>
              <a:gd name="f11" fmla="+- 0 0 -180"/>
              <a:gd name="f12" fmla="+- 0 0 -90"/>
              <a:gd name="f13" fmla="abs f4"/>
              <a:gd name="f14" fmla="abs f5"/>
              <a:gd name="f15" fmla="abs f6"/>
              <a:gd name="f16" fmla="val f7"/>
              <a:gd name="f17" fmla="val f8"/>
              <a:gd name="f18" fmla="*/ f9 f1 1"/>
              <a:gd name="f19" fmla="*/ f10 f1 1"/>
              <a:gd name="f20" fmla="*/ f11 f1 1"/>
              <a:gd name="f21" fmla="*/ f12 f1 1"/>
              <a:gd name="f22" fmla="?: f13 f4 1"/>
              <a:gd name="f23" fmla="?: f14 f5 1"/>
              <a:gd name="f24" fmla="?: f15 f6 1"/>
              <a:gd name="f25" fmla="*/ f18 1 f3"/>
              <a:gd name="f26" fmla="*/ f19 1 f3"/>
              <a:gd name="f27" fmla="*/ f20 1 f3"/>
              <a:gd name="f28" fmla="*/ f21 1 f3"/>
              <a:gd name="f29" fmla="*/ f22 1 21600"/>
              <a:gd name="f30" fmla="*/ f23 1 21600"/>
              <a:gd name="f31" fmla="*/ 21600 f22 1"/>
              <a:gd name="f32" fmla="*/ 21600 f23 1"/>
              <a:gd name="f33" fmla="+- f25 0 f2"/>
              <a:gd name="f34" fmla="+- f26 0 f2"/>
              <a:gd name="f35" fmla="+- f27 0 f2"/>
              <a:gd name="f36" fmla="+- f28 0 f2"/>
              <a:gd name="f37" fmla="min f30 f29"/>
              <a:gd name="f38" fmla="*/ f31 1 f24"/>
              <a:gd name="f39" fmla="*/ f32 1 f24"/>
              <a:gd name="f40" fmla="val f38"/>
              <a:gd name="f41" fmla="val f39"/>
              <a:gd name="f42" fmla="*/ f16 f37 1"/>
              <a:gd name="f43" fmla="+- f41 0 f16"/>
              <a:gd name="f44" fmla="+- f40 0 f16"/>
              <a:gd name="f45" fmla="*/ f41 f37 1"/>
              <a:gd name="f46" fmla="*/ f40 f37 1"/>
              <a:gd name="f47" fmla="*/ f43 1 2"/>
              <a:gd name="f48" fmla="*/ f44 1 2"/>
              <a:gd name="f49" fmla="*/ f44 f17 1"/>
              <a:gd name="f50" fmla="+- f16 f47 0"/>
              <a:gd name="f51" fmla="*/ f49 1 200000"/>
              <a:gd name="f52" fmla="*/ f49 1 100000"/>
              <a:gd name="f53" fmla="+- f51 f48 0"/>
              <a:gd name="f54" fmla="*/ f51 f37 1"/>
              <a:gd name="f55" fmla="*/ f50 f37 1"/>
              <a:gd name="f56" fmla="*/ f52 f37 1"/>
              <a:gd name="f57" fmla="*/ f53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3">
                <a:pos x="f56" y="f42"/>
              </a:cxn>
              <a:cxn ang="f34">
                <a:pos x="f54" y="f55"/>
              </a:cxn>
              <a:cxn ang="f35">
                <a:pos x="f42" y="f45"/>
              </a:cxn>
              <a:cxn ang="f35">
                <a:pos x="f56" y="f45"/>
              </a:cxn>
              <a:cxn ang="f35">
                <a:pos x="f46" y="f45"/>
              </a:cxn>
              <a:cxn ang="f36">
                <a:pos x="f57" y="f55"/>
              </a:cxn>
            </a:cxnLst>
            <a:rect l="f54" t="f55" r="f57" b="f45"/>
            <a:pathLst>
              <a:path>
                <a:moveTo>
                  <a:pt x="f42" y="f45"/>
                </a:moveTo>
                <a:lnTo>
                  <a:pt x="f56" y="f42"/>
                </a:lnTo>
                <a:lnTo>
                  <a:pt x="f46" y="f45"/>
                </a:lnTo>
                <a:close/>
              </a:path>
            </a:pathLst>
          </a:custGeom>
          <a:solidFill>
            <a:srgbClr val="000000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400" b="0" i="0" u="none" strike="noStrike" kern="0" cap="none" spc="0" baseline="0">
              <a:solidFill>
                <a:srgbClr val="000000"/>
              </a:solidFill>
              <a:uFillTx/>
              <a:latin typeface="Nunito Sans"/>
              <a:ea typeface="Nunito Sans"/>
              <a:cs typeface="Nunito Sans"/>
            </a:endParaRPr>
          </a:p>
        </p:txBody>
      </p:sp>
      <p:sp>
        <p:nvSpPr>
          <p:cNvPr id="20" name="Google Shape;295;g2c3d8ff1e0d_1_275">
            <a:extLst>
              <a:ext uri="{FF2B5EF4-FFF2-40B4-BE49-F238E27FC236}">
                <a16:creationId xmlns:a16="http://schemas.microsoft.com/office/drawing/2014/main" id="{2BC545FF-1C9E-9330-281C-6FD6478A4B42}"/>
              </a:ext>
            </a:extLst>
          </p:cNvPr>
          <p:cNvSpPr/>
          <p:nvPr/>
        </p:nvSpPr>
        <p:spPr>
          <a:xfrm rot="16200004">
            <a:off x="6971203" y="4717234"/>
            <a:ext cx="644999" cy="241803"/>
          </a:xfrm>
          <a:custGeom>
            <a:avLst>
              <a:gd name="f8" fmla="val 50000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val 50000"/>
              <a:gd name="f9" fmla="+- 0 0 -360"/>
              <a:gd name="f10" fmla="+- 0 0 -270"/>
              <a:gd name="f11" fmla="+- 0 0 -180"/>
              <a:gd name="f12" fmla="+- 0 0 -90"/>
              <a:gd name="f13" fmla="abs f4"/>
              <a:gd name="f14" fmla="abs f5"/>
              <a:gd name="f15" fmla="abs f6"/>
              <a:gd name="f16" fmla="val f7"/>
              <a:gd name="f17" fmla="val f8"/>
              <a:gd name="f18" fmla="*/ f9 f1 1"/>
              <a:gd name="f19" fmla="*/ f10 f1 1"/>
              <a:gd name="f20" fmla="*/ f11 f1 1"/>
              <a:gd name="f21" fmla="*/ f12 f1 1"/>
              <a:gd name="f22" fmla="?: f13 f4 1"/>
              <a:gd name="f23" fmla="?: f14 f5 1"/>
              <a:gd name="f24" fmla="?: f15 f6 1"/>
              <a:gd name="f25" fmla="*/ f18 1 f3"/>
              <a:gd name="f26" fmla="*/ f19 1 f3"/>
              <a:gd name="f27" fmla="*/ f20 1 f3"/>
              <a:gd name="f28" fmla="*/ f21 1 f3"/>
              <a:gd name="f29" fmla="*/ f22 1 21600"/>
              <a:gd name="f30" fmla="*/ f23 1 21600"/>
              <a:gd name="f31" fmla="*/ 21600 f22 1"/>
              <a:gd name="f32" fmla="*/ 21600 f23 1"/>
              <a:gd name="f33" fmla="+- f25 0 f2"/>
              <a:gd name="f34" fmla="+- f26 0 f2"/>
              <a:gd name="f35" fmla="+- f27 0 f2"/>
              <a:gd name="f36" fmla="+- f28 0 f2"/>
              <a:gd name="f37" fmla="min f30 f29"/>
              <a:gd name="f38" fmla="*/ f31 1 f24"/>
              <a:gd name="f39" fmla="*/ f32 1 f24"/>
              <a:gd name="f40" fmla="val f38"/>
              <a:gd name="f41" fmla="val f39"/>
              <a:gd name="f42" fmla="*/ f16 f37 1"/>
              <a:gd name="f43" fmla="+- f41 0 f16"/>
              <a:gd name="f44" fmla="+- f40 0 f16"/>
              <a:gd name="f45" fmla="*/ f41 f37 1"/>
              <a:gd name="f46" fmla="*/ f40 f37 1"/>
              <a:gd name="f47" fmla="*/ f43 1 2"/>
              <a:gd name="f48" fmla="*/ f44 1 2"/>
              <a:gd name="f49" fmla="*/ f44 f17 1"/>
              <a:gd name="f50" fmla="+- f16 f47 0"/>
              <a:gd name="f51" fmla="*/ f49 1 200000"/>
              <a:gd name="f52" fmla="*/ f49 1 100000"/>
              <a:gd name="f53" fmla="+- f51 f48 0"/>
              <a:gd name="f54" fmla="*/ f51 f37 1"/>
              <a:gd name="f55" fmla="*/ f50 f37 1"/>
              <a:gd name="f56" fmla="*/ f52 f37 1"/>
              <a:gd name="f57" fmla="*/ f53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3">
                <a:pos x="f56" y="f42"/>
              </a:cxn>
              <a:cxn ang="f34">
                <a:pos x="f54" y="f55"/>
              </a:cxn>
              <a:cxn ang="f35">
                <a:pos x="f42" y="f45"/>
              </a:cxn>
              <a:cxn ang="f35">
                <a:pos x="f56" y="f45"/>
              </a:cxn>
              <a:cxn ang="f35">
                <a:pos x="f46" y="f45"/>
              </a:cxn>
              <a:cxn ang="f36">
                <a:pos x="f57" y="f55"/>
              </a:cxn>
            </a:cxnLst>
            <a:rect l="f54" t="f55" r="f57" b="f45"/>
            <a:pathLst>
              <a:path>
                <a:moveTo>
                  <a:pt x="f42" y="f45"/>
                </a:moveTo>
                <a:lnTo>
                  <a:pt x="f56" y="f42"/>
                </a:lnTo>
                <a:lnTo>
                  <a:pt x="f46" y="f45"/>
                </a:lnTo>
                <a:close/>
              </a:path>
            </a:pathLst>
          </a:custGeom>
          <a:solidFill>
            <a:srgbClr val="000000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400" b="0" i="0" u="none" strike="noStrike" kern="0" cap="none" spc="0" baseline="0">
              <a:solidFill>
                <a:srgbClr val="000000"/>
              </a:solidFill>
              <a:uFillTx/>
              <a:latin typeface="Nunito Sans"/>
              <a:ea typeface="Nunito Sans"/>
              <a:cs typeface="Nunito Sans"/>
            </a:endParaRPr>
          </a:p>
        </p:txBody>
      </p:sp>
      <p:sp>
        <p:nvSpPr>
          <p:cNvPr id="21" name="Google Shape;296;g2c3d8ff1e0d_1_275">
            <a:extLst>
              <a:ext uri="{FF2B5EF4-FFF2-40B4-BE49-F238E27FC236}">
                <a16:creationId xmlns:a16="http://schemas.microsoft.com/office/drawing/2014/main" id="{EC9CCA1A-3615-CC32-E51E-0DA517CEB277}"/>
              </a:ext>
            </a:extLst>
          </p:cNvPr>
          <p:cNvSpPr/>
          <p:nvPr/>
        </p:nvSpPr>
        <p:spPr>
          <a:xfrm>
            <a:off x="420678" y="3845975"/>
            <a:ext cx="3014996" cy="2291404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EEEEEE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400" b="0" i="0" u="none" strike="noStrike" kern="0" cap="none" spc="0" baseline="0">
              <a:solidFill>
                <a:srgbClr val="000000"/>
              </a:solidFill>
              <a:uFillTx/>
              <a:latin typeface="Nunito Sans"/>
              <a:ea typeface="Nunito Sans"/>
              <a:cs typeface="Nunito Sans"/>
            </a:endParaRPr>
          </a:p>
        </p:txBody>
      </p:sp>
      <p:sp>
        <p:nvSpPr>
          <p:cNvPr id="22" name="Google Shape;297;g2c3d8ff1e0d_1_275">
            <a:extLst>
              <a:ext uri="{FF2B5EF4-FFF2-40B4-BE49-F238E27FC236}">
                <a16:creationId xmlns:a16="http://schemas.microsoft.com/office/drawing/2014/main" id="{81FB4DFE-690A-5DD9-9387-D548912B6BBA}"/>
              </a:ext>
            </a:extLst>
          </p:cNvPr>
          <p:cNvSpPr/>
          <p:nvPr/>
        </p:nvSpPr>
        <p:spPr>
          <a:xfrm>
            <a:off x="3899650" y="3822950"/>
            <a:ext cx="3224695" cy="2291404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EEEEEE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400" b="0" i="0" u="none" strike="noStrike" kern="0" cap="none" spc="0" baseline="0">
              <a:solidFill>
                <a:srgbClr val="000000"/>
              </a:solidFill>
              <a:uFillTx/>
              <a:latin typeface="Nunito Sans"/>
              <a:ea typeface="Nunito Sans"/>
              <a:cs typeface="Nunito Sans"/>
            </a:endParaRPr>
          </a:p>
        </p:txBody>
      </p:sp>
      <p:sp>
        <p:nvSpPr>
          <p:cNvPr id="23" name="Google Shape;298;g2c3d8ff1e0d_1_275">
            <a:extLst>
              <a:ext uri="{FF2B5EF4-FFF2-40B4-BE49-F238E27FC236}">
                <a16:creationId xmlns:a16="http://schemas.microsoft.com/office/drawing/2014/main" id="{6CB9E58A-86F4-03EE-CF47-6DC0EABE2140}"/>
              </a:ext>
            </a:extLst>
          </p:cNvPr>
          <p:cNvSpPr txBox="1"/>
          <p:nvPr/>
        </p:nvSpPr>
        <p:spPr>
          <a:xfrm>
            <a:off x="420752" y="3492175"/>
            <a:ext cx="3014996" cy="69570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t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800" b="1" i="0" u="none" strike="noStrike" kern="0" cap="none" spc="0" baseline="0">
                <a:solidFill>
                  <a:srgbClr val="000000"/>
                </a:solidFill>
                <a:uFillTx/>
                <a:latin typeface="Roboto Condensed"/>
                <a:ea typeface="Roboto Condensed"/>
                <a:cs typeface="Roboto Condensed"/>
              </a:rPr>
              <a:t>ONBOARDING</a:t>
            </a:r>
          </a:p>
        </p:txBody>
      </p:sp>
      <p:sp>
        <p:nvSpPr>
          <p:cNvPr id="24" name="Google Shape;299;g2c3d8ff1e0d_1_275">
            <a:extLst>
              <a:ext uri="{FF2B5EF4-FFF2-40B4-BE49-F238E27FC236}">
                <a16:creationId xmlns:a16="http://schemas.microsoft.com/office/drawing/2014/main" id="{DCAD42AE-09ED-F714-44BC-199D79D9B95F}"/>
              </a:ext>
            </a:extLst>
          </p:cNvPr>
          <p:cNvSpPr txBox="1"/>
          <p:nvPr/>
        </p:nvSpPr>
        <p:spPr>
          <a:xfrm>
            <a:off x="667228" y="4230325"/>
            <a:ext cx="2600096" cy="156989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500" b="0" i="0" u="none" strike="noStrike" kern="0" cap="none" spc="0" baseline="0">
                <a:solidFill>
                  <a:srgbClr val="222222"/>
                </a:solidFill>
                <a:uFillTx/>
                <a:latin typeface="Roboto Condensed"/>
                <a:ea typeface="Roboto Condensed"/>
                <a:cs typeface="Roboto Condensed"/>
              </a:rPr>
              <a:t>entre vos équipes informatiques et les apprenants pré-sélectionnés dans le cas d’une promotion dédiée, ou en inter-entreprises si plusieurs entreprises partenaires</a:t>
            </a:r>
            <a:endParaRPr lang="fr-FR" sz="1500" b="0" i="0" u="none" strike="noStrike" kern="0" cap="none" spc="0" baseline="0">
              <a:solidFill>
                <a:srgbClr val="000000"/>
              </a:solidFill>
              <a:uFillTx/>
              <a:latin typeface="Roboto Condensed"/>
              <a:ea typeface="Roboto Condensed"/>
              <a:cs typeface="Roboto Condensed"/>
            </a:endParaRPr>
          </a:p>
        </p:txBody>
      </p:sp>
      <p:sp>
        <p:nvSpPr>
          <p:cNvPr id="25" name="Google Shape;300;g2c3d8ff1e0d_1_275">
            <a:extLst>
              <a:ext uri="{FF2B5EF4-FFF2-40B4-BE49-F238E27FC236}">
                <a16:creationId xmlns:a16="http://schemas.microsoft.com/office/drawing/2014/main" id="{B4F0B7DD-C35D-8017-D87B-6B73018364F6}"/>
              </a:ext>
            </a:extLst>
          </p:cNvPr>
          <p:cNvSpPr txBox="1"/>
          <p:nvPr/>
        </p:nvSpPr>
        <p:spPr>
          <a:xfrm>
            <a:off x="3851205" y="3190423"/>
            <a:ext cx="3136501" cy="69570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t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800" b="1" i="0" u="none" strike="noStrike" kern="0" cap="none" spc="0" baseline="0">
                <a:solidFill>
                  <a:srgbClr val="000000"/>
                </a:solidFill>
                <a:uFillTx/>
                <a:latin typeface="Roboto Condensed"/>
                <a:ea typeface="Roboto Condensed"/>
                <a:cs typeface="Roboto Condensed"/>
              </a:rPr>
              <a:t>SUIVI APPRENANT.E</a:t>
            </a:r>
          </a:p>
        </p:txBody>
      </p:sp>
      <p:sp>
        <p:nvSpPr>
          <p:cNvPr id="26" name="Google Shape;301;g2c3d8ff1e0d_1_275">
            <a:extLst>
              <a:ext uri="{FF2B5EF4-FFF2-40B4-BE49-F238E27FC236}">
                <a16:creationId xmlns:a16="http://schemas.microsoft.com/office/drawing/2014/main" id="{69CC7EDD-427E-E9BB-2D5D-354280FEDD73}"/>
              </a:ext>
            </a:extLst>
          </p:cNvPr>
          <p:cNvSpPr txBox="1"/>
          <p:nvPr/>
        </p:nvSpPr>
        <p:spPr>
          <a:xfrm>
            <a:off x="4113821" y="4119774"/>
            <a:ext cx="2786396" cy="156989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500" b="0" i="0" u="none" strike="noStrike" kern="0" cap="none" spc="0" baseline="0">
                <a:solidFill>
                  <a:srgbClr val="222222"/>
                </a:solidFill>
                <a:uFillTx/>
                <a:latin typeface="Roboto Condensed"/>
                <a:ea typeface="Roboto Condensed"/>
                <a:cs typeface="Roboto Condensed"/>
              </a:rPr>
              <a:t>Deux temps forts lors du recrutement et au démarrage de la formation avec le ou la référent(e) handicap régional et/ou national pour mettre en place les compensations individuelles.</a:t>
            </a:r>
          </a:p>
        </p:txBody>
      </p:sp>
      <p:sp>
        <p:nvSpPr>
          <p:cNvPr id="27" name="Google Shape;302;g2c3d8ff1e0d_1_275">
            <a:extLst>
              <a:ext uri="{FF2B5EF4-FFF2-40B4-BE49-F238E27FC236}">
                <a16:creationId xmlns:a16="http://schemas.microsoft.com/office/drawing/2014/main" id="{F39046B3-AB61-C19B-77B0-FB9075C4C4CE}"/>
              </a:ext>
            </a:extLst>
          </p:cNvPr>
          <p:cNvSpPr txBox="1"/>
          <p:nvPr/>
        </p:nvSpPr>
        <p:spPr>
          <a:xfrm>
            <a:off x="3887471" y="2489097"/>
            <a:ext cx="3224695" cy="36929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200" b="0" i="0" u="none" strike="noStrike" kern="0" cap="none" spc="0" baseline="0">
                <a:solidFill>
                  <a:srgbClr val="FFFFFF"/>
                </a:solidFill>
                <a:uFillTx/>
                <a:latin typeface="Roboto Condensed"/>
                <a:ea typeface="Roboto Condensed"/>
                <a:cs typeface="Roboto Condensed"/>
              </a:rPr>
              <a:t>1er recensement des besoins d’aménagement</a:t>
            </a:r>
          </a:p>
        </p:txBody>
      </p:sp>
      <p:sp>
        <p:nvSpPr>
          <p:cNvPr id="28" name="Google Shape;303;g2c3d8ff1e0d_1_275">
            <a:extLst>
              <a:ext uri="{FF2B5EF4-FFF2-40B4-BE49-F238E27FC236}">
                <a16:creationId xmlns:a16="http://schemas.microsoft.com/office/drawing/2014/main" id="{CAB9C5DB-E543-9F6D-B4C4-A8B1D91C5157}"/>
              </a:ext>
            </a:extLst>
          </p:cNvPr>
          <p:cNvSpPr/>
          <p:nvPr/>
        </p:nvSpPr>
        <p:spPr>
          <a:xfrm rot="10799991">
            <a:off x="8639872" y="3346338"/>
            <a:ext cx="644999" cy="241803"/>
          </a:xfrm>
          <a:custGeom>
            <a:avLst>
              <a:gd name="f8" fmla="val 50000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val 50000"/>
              <a:gd name="f9" fmla="+- 0 0 -360"/>
              <a:gd name="f10" fmla="+- 0 0 -270"/>
              <a:gd name="f11" fmla="+- 0 0 -180"/>
              <a:gd name="f12" fmla="+- 0 0 -90"/>
              <a:gd name="f13" fmla="abs f4"/>
              <a:gd name="f14" fmla="abs f5"/>
              <a:gd name="f15" fmla="abs f6"/>
              <a:gd name="f16" fmla="val f7"/>
              <a:gd name="f17" fmla="val f8"/>
              <a:gd name="f18" fmla="*/ f9 f1 1"/>
              <a:gd name="f19" fmla="*/ f10 f1 1"/>
              <a:gd name="f20" fmla="*/ f11 f1 1"/>
              <a:gd name="f21" fmla="*/ f12 f1 1"/>
              <a:gd name="f22" fmla="?: f13 f4 1"/>
              <a:gd name="f23" fmla="?: f14 f5 1"/>
              <a:gd name="f24" fmla="?: f15 f6 1"/>
              <a:gd name="f25" fmla="*/ f18 1 f3"/>
              <a:gd name="f26" fmla="*/ f19 1 f3"/>
              <a:gd name="f27" fmla="*/ f20 1 f3"/>
              <a:gd name="f28" fmla="*/ f21 1 f3"/>
              <a:gd name="f29" fmla="*/ f22 1 21600"/>
              <a:gd name="f30" fmla="*/ f23 1 21600"/>
              <a:gd name="f31" fmla="*/ 21600 f22 1"/>
              <a:gd name="f32" fmla="*/ 21600 f23 1"/>
              <a:gd name="f33" fmla="+- f25 0 f2"/>
              <a:gd name="f34" fmla="+- f26 0 f2"/>
              <a:gd name="f35" fmla="+- f27 0 f2"/>
              <a:gd name="f36" fmla="+- f28 0 f2"/>
              <a:gd name="f37" fmla="min f30 f29"/>
              <a:gd name="f38" fmla="*/ f31 1 f24"/>
              <a:gd name="f39" fmla="*/ f32 1 f24"/>
              <a:gd name="f40" fmla="val f38"/>
              <a:gd name="f41" fmla="val f39"/>
              <a:gd name="f42" fmla="*/ f16 f37 1"/>
              <a:gd name="f43" fmla="+- f41 0 f16"/>
              <a:gd name="f44" fmla="+- f40 0 f16"/>
              <a:gd name="f45" fmla="*/ f41 f37 1"/>
              <a:gd name="f46" fmla="*/ f40 f37 1"/>
              <a:gd name="f47" fmla="*/ f43 1 2"/>
              <a:gd name="f48" fmla="*/ f44 1 2"/>
              <a:gd name="f49" fmla="*/ f44 f17 1"/>
              <a:gd name="f50" fmla="+- f16 f47 0"/>
              <a:gd name="f51" fmla="*/ f49 1 200000"/>
              <a:gd name="f52" fmla="*/ f49 1 100000"/>
              <a:gd name="f53" fmla="+- f51 f48 0"/>
              <a:gd name="f54" fmla="*/ f51 f37 1"/>
              <a:gd name="f55" fmla="*/ f50 f37 1"/>
              <a:gd name="f56" fmla="*/ f52 f37 1"/>
              <a:gd name="f57" fmla="*/ f53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3">
                <a:pos x="f56" y="f42"/>
              </a:cxn>
              <a:cxn ang="f34">
                <a:pos x="f54" y="f55"/>
              </a:cxn>
              <a:cxn ang="f35">
                <a:pos x="f42" y="f45"/>
              </a:cxn>
              <a:cxn ang="f35">
                <a:pos x="f56" y="f45"/>
              </a:cxn>
              <a:cxn ang="f35">
                <a:pos x="f46" y="f45"/>
              </a:cxn>
              <a:cxn ang="f36">
                <a:pos x="f57" y="f55"/>
              </a:cxn>
            </a:cxnLst>
            <a:rect l="f54" t="f55" r="f57" b="f45"/>
            <a:pathLst>
              <a:path>
                <a:moveTo>
                  <a:pt x="f42" y="f45"/>
                </a:moveTo>
                <a:lnTo>
                  <a:pt x="f56" y="f42"/>
                </a:lnTo>
                <a:lnTo>
                  <a:pt x="f46" y="f45"/>
                </a:lnTo>
                <a:close/>
              </a:path>
            </a:pathLst>
          </a:custGeom>
          <a:solidFill>
            <a:srgbClr val="000000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400" b="0" i="0" u="none" strike="noStrike" kern="0" cap="none" spc="0" baseline="0">
              <a:solidFill>
                <a:srgbClr val="000000"/>
              </a:solidFill>
              <a:uFillTx/>
              <a:latin typeface="Nunito Sans"/>
              <a:ea typeface="Nunito Sans"/>
              <a:cs typeface="Nunito Sans"/>
            </a:endParaRPr>
          </a:p>
        </p:txBody>
      </p:sp>
      <p:sp>
        <p:nvSpPr>
          <p:cNvPr id="29" name="Google Shape;304;g2c3d8ff1e0d_1_275">
            <a:extLst>
              <a:ext uri="{FF2B5EF4-FFF2-40B4-BE49-F238E27FC236}">
                <a16:creationId xmlns:a16="http://schemas.microsoft.com/office/drawing/2014/main" id="{81017493-B994-E6C3-2902-82D280835E4C}"/>
              </a:ext>
            </a:extLst>
          </p:cNvPr>
          <p:cNvSpPr txBox="1"/>
          <p:nvPr/>
        </p:nvSpPr>
        <p:spPr>
          <a:xfrm>
            <a:off x="7475777" y="3509302"/>
            <a:ext cx="3014996" cy="69570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t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800" b="1" i="0" u="none" strike="noStrike" kern="0" cap="none" spc="0" baseline="0">
                <a:solidFill>
                  <a:srgbClr val="000000"/>
                </a:solidFill>
                <a:uFillTx/>
                <a:latin typeface="Roboto Condensed"/>
                <a:ea typeface="Roboto Condensed"/>
                <a:cs typeface="Roboto Condensed"/>
              </a:rPr>
              <a:t>JOB MATCHING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2800" b="1" i="0" u="none" strike="noStrike" kern="0" cap="none" spc="0" baseline="0">
              <a:solidFill>
                <a:srgbClr val="000000"/>
              </a:solidFill>
              <a:uFillTx/>
              <a:latin typeface="Roboto Condensed"/>
              <a:ea typeface="Roboto Condensed"/>
              <a:cs typeface="Roboto Condensed"/>
            </a:endParaRPr>
          </a:p>
        </p:txBody>
      </p:sp>
      <p:sp>
        <p:nvSpPr>
          <p:cNvPr id="30" name="Google Shape;305;g2c3d8ff1e0d_1_275">
            <a:extLst>
              <a:ext uri="{FF2B5EF4-FFF2-40B4-BE49-F238E27FC236}">
                <a16:creationId xmlns:a16="http://schemas.microsoft.com/office/drawing/2014/main" id="{021E7264-A9D6-5606-C83D-0186CBFC978D}"/>
              </a:ext>
            </a:extLst>
          </p:cNvPr>
          <p:cNvSpPr txBox="1"/>
          <p:nvPr/>
        </p:nvSpPr>
        <p:spPr>
          <a:xfrm>
            <a:off x="7475777" y="4051925"/>
            <a:ext cx="3014996" cy="203189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500" b="0" i="0" u="none" strike="noStrike" kern="0" cap="none" spc="0" baseline="0">
                <a:solidFill>
                  <a:srgbClr val="222222"/>
                </a:solidFill>
                <a:uFillTx/>
                <a:latin typeface="Roboto Condensed"/>
                <a:ea typeface="Roboto Condensed"/>
                <a:cs typeface="Roboto Condensed"/>
              </a:rPr>
              <a:t>Accompagnement renforcé avec les tuteurs avant l’intégration et à l’arrivée de l’apprenant dans vos équipes.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500" b="0" i="0" u="none" strike="noStrike" kern="0" cap="none" spc="0" baseline="0">
                <a:solidFill>
                  <a:srgbClr val="222222"/>
                </a:solidFill>
                <a:uFillTx/>
                <a:latin typeface="Roboto Condensed"/>
                <a:ea typeface="Roboto Condensed"/>
                <a:cs typeface="Roboto Condensed"/>
              </a:rPr>
              <a:t>– en amont sur la mission proposée et les compétences de l’apprenant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500" b="0" i="0" u="none" strike="noStrike" kern="0" cap="none" spc="0" baseline="0">
                <a:solidFill>
                  <a:srgbClr val="222222"/>
                </a:solidFill>
                <a:uFillTx/>
                <a:latin typeface="Roboto Condensed"/>
                <a:ea typeface="Roboto Condensed"/>
                <a:cs typeface="Roboto Condensed"/>
              </a:rPr>
              <a:t>– des points réguliers lors de sa prise de poste</a:t>
            </a:r>
          </a:p>
        </p:txBody>
      </p:sp>
      <p:sp>
        <p:nvSpPr>
          <p:cNvPr id="31" name="Google Shape;306;g2c3d8ff1e0d_1_275">
            <a:extLst>
              <a:ext uri="{FF2B5EF4-FFF2-40B4-BE49-F238E27FC236}">
                <a16:creationId xmlns:a16="http://schemas.microsoft.com/office/drawing/2014/main" id="{3DA5F253-F857-B09D-ACF9-8F723F059823}"/>
              </a:ext>
            </a:extLst>
          </p:cNvPr>
          <p:cNvSpPr/>
          <p:nvPr/>
        </p:nvSpPr>
        <p:spPr>
          <a:xfrm rot="16200004">
            <a:off x="3368074" y="4672483"/>
            <a:ext cx="644999" cy="241803"/>
          </a:xfrm>
          <a:custGeom>
            <a:avLst>
              <a:gd name="f8" fmla="val 50000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val 50000"/>
              <a:gd name="f9" fmla="+- 0 0 -360"/>
              <a:gd name="f10" fmla="+- 0 0 -270"/>
              <a:gd name="f11" fmla="+- 0 0 -180"/>
              <a:gd name="f12" fmla="+- 0 0 -90"/>
              <a:gd name="f13" fmla="abs f4"/>
              <a:gd name="f14" fmla="abs f5"/>
              <a:gd name="f15" fmla="abs f6"/>
              <a:gd name="f16" fmla="val f7"/>
              <a:gd name="f17" fmla="val f8"/>
              <a:gd name="f18" fmla="*/ f9 f1 1"/>
              <a:gd name="f19" fmla="*/ f10 f1 1"/>
              <a:gd name="f20" fmla="*/ f11 f1 1"/>
              <a:gd name="f21" fmla="*/ f12 f1 1"/>
              <a:gd name="f22" fmla="?: f13 f4 1"/>
              <a:gd name="f23" fmla="?: f14 f5 1"/>
              <a:gd name="f24" fmla="?: f15 f6 1"/>
              <a:gd name="f25" fmla="*/ f18 1 f3"/>
              <a:gd name="f26" fmla="*/ f19 1 f3"/>
              <a:gd name="f27" fmla="*/ f20 1 f3"/>
              <a:gd name="f28" fmla="*/ f21 1 f3"/>
              <a:gd name="f29" fmla="*/ f22 1 21600"/>
              <a:gd name="f30" fmla="*/ f23 1 21600"/>
              <a:gd name="f31" fmla="*/ 21600 f22 1"/>
              <a:gd name="f32" fmla="*/ 21600 f23 1"/>
              <a:gd name="f33" fmla="+- f25 0 f2"/>
              <a:gd name="f34" fmla="+- f26 0 f2"/>
              <a:gd name="f35" fmla="+- f27 0 f2"/>
              <a:gd name="f36" fmla="+- f28 0 f2"/>
              <a:gd name="f37" fmla="min f30 f29"/>
              <a:gd name="f38" fmla="*/ f31 1 f24"/>
              <a:gd name="f39" fmla="*/ f32 1 f24"/>
              <a:gd name="f40" fmla="val f38"/>
              <a:gd name="f41" fmla="val f39"/>
              <a:gd name="f42" fmla="*/ f16 f37 1"/>
              <a:gd name="f43" fmla="+- f41 0 f16"/>
              <a:gd name="f44" fmla="+- f40 0 f16"/>
              <a:gd name="f45" fmla="*/ f41 f37 1"/>
              <a:gd name="f46" fmla="*/ f40 f37 1"/>
              <a:gd name="f47" fmla="*/ f43 1 2"/>
              <a:gd name="f48" fmla="*/ f44 1 2"/>
              <a:gd name="f49" fmla="*/ f44 f17 1"/>
              <a:gd name="f50" fmla="+- f16 f47 0"/>
              <a:gd name="f51" fmla="*/ f49 1 200000"/>
              <a:gd name="f52" fmla="*/ f49 1 100000"/>
              <a:gd name="f53" fmla="+- f51 f48 0"/>
              <a:gd name="f54" fmla="*/ f51 f37 1"/>
              <a:gd name="f55" fmla="*/ f50 f37 1"/>
              <a:gd name="f56" fmla="*/ f52 f37 1"/>
              <a:gd name="f57" fmla="*/ f53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3">
                <a:pos x="f56" y="f42"/>
              </a:cxn>
              <a:cxn ang="f34">
                <a:pos x="f54" y="f55"/>
              </a:cxn>
              <a:cxn ang="f35">
                <a:pos x="f42" y="f45"/>
              </a:cxn>
              <a:cxn ang="f35">
                <a:pos x="f56" y="f45"/>
              </a:cxn>
              <a:cxn ang="f35">
                <a:pos x="f46" y="f45"/>
              </a:cxn>
              <a:cxn ang="f36">
                <a:pos x="f57" y="f55"/>
              </a:cxn>
            </a:cxnLst>
            <a:rect l="f54" t="f55" r="f57" b="f45"/>
            <a:pathLst>
              <a:path>
                <a:moveTo>
                  <a:pt x="f42" y="f45"/>
                </a:moveTo>
                <a:lnTo>
                  <a:pt x="f56" y="f42"/>
                </a:lnTo>
                <a:lnTo>
                  <a:pt x="f46" y="f45"/>
                </a:lnTo>
                <a:close/>
              </a:path>
            </a:pathLst>
          </a:custGeom>
          <a:solidFill>
            <a:srgbClr val="000000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400" b="0" i="0" u="none" strike="noStrike" kern="0" cap="none" spc="0" baseline="0">
              <a:solidFill>
                <a:srgbClr val="000000"/>
              </a:solidFill>
              <a:uFillTx/>
              <a:latin typeface="Nunito Sans"/>
              <a:ea typeface="Nunito Sans"/>
              <a:cs typeface="Nunito San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312;g2c3cb822ff5_0_0">
            <a:extLst>
              <a:ext uri="{FF2B5EF4-FFF2-40B4-BE49-F238E27FC236}">
                <a16:creationId xmlns:a16="http://schemas.microsoft.com/office/drawing/2014/main" id="{A49A7ED7-2F24-7411-3F05-00E8D7E06494}"/>
              </a:ext>
            </a:extLst>
          </p:cNvPr>
          <p:cNvSpPr/>
          <p:nvPr/>
        </p:nvSpPr>
        <p:spPr>
          <a:xfrm>
            <a:off x="674049" y="4467173"/>
            <a:ext cx="4782001" cy="1985098"/>
          </a:xfrm>
          <a:custGeom>
            <a:avLst>
              <a:gd name="f0" fmla="val 118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D9D9D9"/>
          </a:solidFill>
          <a:ln w="9528" cap="flat">
            <a:solidFill>
              <a:srgbClr val="FFFFFF"/>
            </a:solidFill>
            <a:prstDash val="solid"/>
            <a:round/>
          </a:ln>
        </p:spPr>
        <p:txBody>
          <a:bodyPr vert="horz" wrap="square" lIns="91421" tIns="91421" rIns="91421" bIns="91421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300" b="0" i="0" u="none" strike="noStrike" kern="0" cap="none" spc="0" baseline="0">
              <a:solidFill>
                <a:srgbClr val="CC0033"/>
              </a:solidFill>
              <a:uFillTx/>
              <a:latin typeface="Roboto Condensed"/>
              <a:ea typeface="Roboto Condensed"/>
              <a:cs typeface="Roboto Condensed"/>
            </a:endParaRPr>
          </a:p>
        </p:txBody>
      </p:sp>
      <p:sp>
        <p:nvSpPr>
          <p:cNvPr id="3" name="Google Shape;313;g2c3cb822ff5_0_0">
            <a:extLst>
              <a:ext uri="{FF2B5EF4-FFF2-40B4-BE49-F238E27FC236}">
                <a16:creationId xmlns:a16="http://schemas.microsoft.com/office/drawing/2014/main" id="{ED4677B9-0607-1968-9CEC-B92A2D906EAE}"/>
              </a:ext>
            </a:extLst>
          </p:cNvPr>
          <p:cNvSpPr txBox="1"/>
          <p:nvPr/>
        </p:nvSpPr>
        <p:spPr>
          <a:xfrm>
            <a:off x="0" y="0"/>
            <a:ext cx="11651101" cy="58499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45701" rIns="91421" bIns="45701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3200" b="1" i="0" u="none" strike="noStrike" kern="0" cap="none" spc="0" baseline="0">
                <a:solidFill>
                  <a:srgbClr val="892580"/>
                </a:solidFill>
                <a:uFillTx/>
                <a:latin typeface="Calibri"/>
                <a:ea typeface="Calibri"/>
                <a:cs typeface="Calibri"/>
              </a:rPr>
              <a:t>Simplon - Une sécurisation du parcours pour la réussite !</a:t>
            </a:r>
            <a:endParaRPr lang="fr-FR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4" name="Google Shape;314;g2c3cb822ff5_0_0">
            <a:extLst>
              <a:ext uri="{FF2B5EF4-FFF2-40B4-BE49-F238E27FC236}">
                <a16:creationId xmlns:a16="http://schemas.microsoft.com/office/drawing/2014/main" id="{7747B63F-BD4B-9039-B271-71E3ED62B551}"/>
              </a:ext>
            </a:extLst>
          </p:cNvPr>
          <p:cNvSpPr/>
          <p:nvPr/>
        </p:nvSpPr>
        <p:spPr>
          <a:xfrm>
            <a:off x="674049" y="1030528"/>
            <a:ext cx="4782001" cy="577196"/>
          </a:xfrm>
          <a:custGeom>
            <a:avLst>
              <a:gd name="f0" fmla="val 1861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D9D9D9"/>
          </a:solidFill>
          <a:ln w="9528" cap="flat">
            <a:solidFill>
              <a:srgbClr val="FFFFFF"/>
            </a:solidFill>
            <a:prstDash val="solid"/>
            <a:round/>
          </a:ln>
        </p:spPr>
        <p:txBody>
          <a:bodyPr vert="horz" wrap="square" lIns="91421" tIns="91421" rIns="91421" bIns="91421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300" b="0" i="0" u="none" strike="noStrike" kern="0" cap="none" spc="0" baseline="0">
                <a:solidFill>
                  <a:srgbClr val="000000"/>
                </a:solidFill>
                <a:uFillTx/>
                <a:latin typeface="Roboto Condensed"/>
                <a:ea typeface="Roboto Condensed"/>
                <a:cs typeface="Roboto Condensed"/>
              </a:rPr>
              <a:t>Une équipe spécialisée pour</a:t>
            </a:r>
            <a:r>
              <a:rPr lang="fr-FR" sz="1300" b="0" i="0" u="none" strike="noStrike" kern="0" cap="none" spc="0" baseline="0">
                <a:solidFill>
                  <a:srgbClr val="CC0033"/>
                </a:solidFill>
                <a:uFillTx/>
                <a:latin typeface="Roboto Condensed"/>
                <a:ea typeface="Roboto Condensed"/>
                <a:cs typeface="Roboto Condensed"/>
              </a:rPr>
              <a:t> </a:t>
            </a:r>
            <a:r>
              <a:rPr lang="fr-FR" sz="1300" b="1" i="0" u="none" strike="noStrike" kern="0" cap="none" spc="0" baseline="0">
                <a:solidFill>
                  <a:srgbClr val="CC0033"/>
                </a:solidFill>
                <a:uFillTx/>
                <a:latin typeface="Roboto Condensed"/>
                <a:ea typeface="Roboto Condensed"/>
                <a:cs typeface="Roboto Condensed"/>
              </a:rPr>
              <a:t>sécuriser les financements</a:t>
            </a:r>
            <a:r>
              <a:rPr lang="fr-FR" sz="1300" b="0" i="0" u="none" strike="noStrike" kern="0" cap="none" spc="0" baseline="0">
                <a:solidFill>
                  <a:srgbClr val="000000"/>
                </a:solidFill>
                <a:uFillTx/>
                <a:latin typeface="Roboto Condensed"/>
                <a:ea typeface="Roboto Condensed"/>
                <a:cs typeface="Roboto Condensed"/>
              </a:rPr>
              <a:t> du parcours </a:t>
            </a:r>
            <a:br>
              <a:rPr lang="fr-FR" sz="1300" b="0" i="0" u="none" strike="noStrike" kern="0" cap="none" spc="0" baseline="0">
                <a:solidFill>
                  <a:srgbClr val="000000"/>
                </a:solidFill>
                <a:uFillTx/>
                <a:latin typeface="Roboto Condensed"/>
                <a:ea typeface="Roboto Condensed"/>
                <a:cs typeface="Roboto Condensed"/>
              </a:rPr>
            </a:br>
            <a:r>
              <a:rPr lang="fr-FR" sz="1300" b="0" i="0" u="none" strike="noStrike" kern="0" cap="none" spc="0" baseline="0">
                <a:solidFill>
                  <a:srgbClr val="000000"/>
                </a:solidFill>
                <a:uFillTx/>
                <a:latin typeface="Roboto Condensed"/>
                <a:ea typeface="Roboto Condensed"/>
                <a:cs typeface="Roboto Condensed"/>
              </a:rPr>
              <a:t>(POEI, alternance, CDD tremplin, …)</a:t>
            </a:r>
          </a:p>
        </p:txBody>
      </p:sp>
      <p:sp>
        <p:nvSpPr>
          <p:cNvPr id="5" name="Google Shape;315;g2c3cb822ff5_0_0">
            <a:extLst>
              <a:ext uri="{FF2B5EF4-FFF2-40B4-BE49-F238E27FC236}">
                <a16:creationId xmlns:a16="http://schemas.microsoft.com/office/drawing/2014/main" id="{926DC563-4DBB-C225-90ED-35B4D1A27ECA}"/>
              </a:ext>
            </a:extLst>
          </p:cNvPr>
          <p:cNvSpPr/>
          <p:nvPr/>
        </p:nvSpPr>
        <p:spPr>
          <a:xfrm>
            <a:off x="674077" y="1694922"/>
            <a:ext cx="4782001" cy="577196"/>
          </a:xfrm>
          <a:custGeom>
            <a:avLst>
              <a:gd name="f0" fmla="val 151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D9D9D9"/>
          </a:solidFill>
          <a:ln w="9528" cap="flat">
            <a:solidFill>
              <a:srgbClr val="FFFFFF"/>
            </a:solidFill>
            <a:prstDash val="solid"/>
            <a:round/>
          </a:ln>
        </p:spPr>
        <p:txBody>
          <a:bodyPr vert="horz" wrap="square" lIns="91421" tIns="91421" rIns="91421" bIns="91421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br>
              <a:rPr lang="fr-FR" sz="1300" b="0" i="0" u="none" strike="noStrike" kern="0" cap="none" spc="0" baseline="0">
                <a:solidFill>
                  <a:srgbClr val="000000"/>
                </a:solidFill>
                <a:uFillTx/>
                <a:latin typeface="Roboto Condensed"/>
                <a:ea typeface="Roboto Condensed"/>
                <a:cs typeface="Roboto Condensed"/>
              </a:rPr>
            </a:br>
            <a:r>
              <a:rPr lang="fr-FR" sz="1300" b="0" i="0" u="none" strike="noStrike" kern="0" cap="none" spc="0" baseline="0">
                <a:solidFill>
                  <a:srgbClr val="000000"/>
                </a:solidFill>
                <a:uFillTx/>
                <a:latin typeface="Roboto Condensed"/>
                <a:ea typeface="Roboto Condensed"/>
                <a:cs typeface="Roboto Condensed"/>
              </a:rPr>
              <a:t>La</a:t>
            </a:r>
            <a:r>
              <a:rPr lang="fr-FR" sz="1300" b="0" i="0" u="none" strike="noStrike" kern="0" cap="none" spc="0" baseline="0">
                <a:solidFill>
                  <a:srgbClr val="CC0033"/>
                </a:solidFill>
                <a:uFillTx/>
                <a:latin typeface="Roboto Condensed"/>
                <a:ea typeface="Roboto Condensed"/>
                <a:cs typeface="Roboto Condensed"/>
              </a:rPr>
              <a:t> </a:t>
            </a:r>
            <a:r>
              <a:rPr lang="fr-FR" sz="1300" b="1" i="0" u="none" strike="noStrike" kern="0" cap="none" spc="0" baseline="0">
                <a:solidFill>
                  <a:srgbClr val="CC0033"/>
                </a:solidFill>
                <a:uFillTx/>
                <a:latin typeface="Roboto Condensed"/>
                <a:ea typeface="Roboto Condensed"/>
                <a:cs typeface="Roboto Condensed"/>
              </a:rPr>
              <a:t>construction d’un parcours pédagogique technique sur-mesure</a:t>
            </a:r>
            <a:r>
              <a:rPr lang="fr-FR" sz="1300" b="0" i="0" u="none" strike="noStrike" kern="0" cap="none" spc="0" baseline="0">
                <a:solidFill>
                  <a:srgbClr val="000000"/>
                </a:solidFill>
                <a:uFillTx/>
                <a:latin typeface="Roboto Condensed"/>
                <a:ea typeface="Roboto Condensed"/>
                <a:cs typeface="Roboto Condensed"/>
              </a:rPr>
              <a:t> en fonction des besoins de vos équipes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300" b="0" i="0" u="none" strike="noStrike" kern="0" cap="none" spc="0" baseline="0">
              <a:solidFill>
                <a:srgbClr val="CC0033"/>
              </a:solidFill>
              <a:uFillTx/>
              <a:latin typeface="Roboto Condensed"/>
              <a:ea typeface="Roboto Condensed"/>
              <a:cs typeface="Roboto Condensed"/>
            </a:endParaRPr>
          </a:p>
        </p:txBody>
      </p:sp>
      <p:sp>
        <p:nvSpPr>
          <p:cNvPr id="6" name="Google Shape;316;g2c3cb822ff5_0_0">
            <a:extLst>
              <a:ext uri="{FF2B5EF4-FFF2-40B4-BE49-F238E27FC236}">
                <a16:creationId xmlns:a16="http://schemas.microsoft.com/office/drawing/2014/main" id="{A612304F-DF33-55D4-6C20-4BD687553A4F}"/>
              </a:ext>
            </a:extLst>
          </p:cNvPr>
          <p:cNvSpPr/>
          <p:nvPr/>
        </p:nvSpPr>
        <p:spPr>
          <a:xfrm>
            <a:off x="674049" y="2348325"/>
            <a:ext cx="4782001" cy="577196"/>
          </a:xfrm>
          <a:custGeom>
            <a:avLst>
              <a:gd name="f0" fmla="val 1861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D9D9D9"/>
          </a:solidFill>
          <a:ln w="9528" cap="flat">
            <a:solidFill>
              <a:srgbClr val="FFFFFF"/>
            </a:solidFill>
            <a:prstDash val="solid"/>
            <a:round/>
          </a:ln>
        </p:spPr>
        <p:txBody>
          <a:bodyPr vert="horz" wrap="square" lIns="91421" tIns="91421" rIns="91421" bIns="91421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300" b="0" i="0" u="none" strike="noStrike" kern="0" cap="none" spc="0" baseline="0">
                <a:solidFill>
                  <a:srgbClr val="000000"/>
                </a:solidFill>
                <a:uFillTx/>
                <a:latin typeface="Roboto Condensed"/>
                <a:ea typeface="Roboto Condensed"/>
                <a:cs typeface="Roboto Condensed"/>
              </a:rPr>
              <a:t>Des</a:t>
            </a:r>
            <a:r>
              <a:rPr lang="fr-FR" sz="1300" b="0" i="0" u="none" strike="noStrike" kern="0" cap="none" spc="0" baseline="0">
                <a:solidFill>
                  <a:srgbClr val="CC0033"/>
                </a:solidFill>
                <a:uFillTx/>
                <a:latin typeface="Roboto Condensed"/>
                <a:ea typeface="Roboto Condensed"/>
                <a:cs typeface="Roboto Condensed"/>
              </a:rPr>
              <a:t> </a:t>
            </a:r>
            <a:r>
              <a:rPr lang="fr-FR" sz="1300" b="1" i="0" u="none" strike="noStrike" kern="0" cap="none" spc="0" baseline="0">
                <a:solidFill>
                  <a:srgbClr val="CC0033"/>
                </a:solidFill>
                <a:uFillTx/>
                <a:latin typeface="Roboto Condensed"/>
                <a:ea typeface="Roboto Condensed"/>
                <a:cs typeface="Roboto Condensed"/>
              </a:rPr>
              <a:t>formateurs</a:t>
            </a:r>
            <a:r>
              <a:rPr lang="fr-FR" sz="1300" b="0" i="0" u="none" strike="noStrike" kern="0" cap="none" spc="0" baseline="0">
                <a:solidFill>
                  <a:srgbClr val="000000"/>
                </a:solidFill>
                <a:uFillTx/>
                <a:latin typeface="Roboto Condensed"/>
                <a:ea typeface="Roboto Condensed"/>
                <a:cs typeface="Roboto Condensed"/>
              </a:rPr>
              <a:t> en face à face,</a:t>
            </a:r>
            <a:r>
              <a:rPr lang="fr-FR" sz="1300" b="0" i="0" u="none" strike="noStrike" kern="0" cap="none" spc="0" baseline="0">
                <a:solidFill>
                  <a:srgbClr val="CC0033"/>
                </a:solidFill>
                <a:uFillTx/>
                <a:latin typeface="Roboto Condensed"/>
                <a:ea typeface="Roboto Condensed"/>
                <a:cs typeface="Roboto Condensed"/>
              </a:rPr>
              <a:t> </a:t>
            </a:r>
            <a:r>
              <a:rPr lang="fr-FR" sz="1300" b="1" i="0" u="none" strike="noStrike" kern="0" cap="none" spc="0" baseline="0">
                <a:solidFill>
                  <a:srgbClr val="CC0033"/>
                </a:solidFill>
                <a:uFillTx/>
                <a:latin typeface="Roboto Condensed"/>
                <a:ea typeface="Roboto Condensed"/>
                <a:cs typeface="Roboto Condensed"/>
              </a:rPr>
              <a:t>sensibilisés au handicap</a:t>
            </a:r>
            <a:endParaRPr lang="fr-FR" sz="1300" b="0" i="0" u="none" strike="noStrike" kern="0" cap="none" spc="0" baseline="0">
              <a:solidFill>
                <a:srgbClr val="000000"/>
              </a:solidFill>
              <a:uFillTx/>
              <a:latin typeface="Roboto Condensed"/>
              <a:ea typeface="Roboto Condensed"/>
              <a:cs typeface="Roboto Condensed"/>
            </a:endParaRPr>
          </a:p>
        </p:txBody>
      </p:sp>
      <p:sp>
        <p:nvSpPr>
          <p:cNvPr id="7" name="Google Shape;317;g2c3cb822ff5_0_0">
            <a:extLst>
              <a:ext uri="{FF2B5EF4-FFF2-40B4-BE49-F238E27FC236}">
                <a16:creationId xmlns:a16="http://schemas.microsoft.com/office/drawing/2014/main" id="{5A7F43CF-B469-DA91-C8F2-5F512A82074B}"/>
              </a:ext>
            </a:extLst>
          </p:cNvPr>
          <p:cNvSpPr/>
          <p:nvPr/>
        </p:nvSpPr>
        <p:spPr>
          <a:xfrm>
            <a:off x="674049" y="2997101"/>
            <a:ext cx="4782001" cy="1125297"/>
          </a:xfrm>
          <a:custGeom>
            <a:avLst>
              <a:gd name="f0" fmla="val 151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D9D9D9"/>
          </a:solidFill>
          <a:ln w="9528" cap="flat">
            <a:solidFill>
              <a:srgbClr val="FFFFFF"/>
            </a:solidFill>
            <a:prstDash val="solid"/>
            <a:round/>
          </a:ln>
        </p:spPr>
        <p:txBody>
          <a:bodyPr vert="horz" wrap="square" lIns="91421" tIns="91421" rIns="91421" bIns="91421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300" b="0" i="0" u="none" strike="noStrike" kern="0" cap="none" spc="0" baseline="0">
              <a:solidFill>
                <a:srgbClr val="CC0033"/>
              </a:solidFill>
              <a:uFillTx/>
              <a:latin typeface="Roboto Condensed"/>
              <a:ea typeface="Roboto Condensed"/>
              <a:cs typeface="Roboto Condensed"/>
            </a:endParaRPr>
          </a:p>
        </p:txBody>
      </p:sp>
      <p:sp>
        <p:nvSpPr>
          <p:cNvPr id="8" name="Google Shape;318;g2c3cb822ff5_0_0">
            <a:extLst>
              <a:ext uri="{FF2B5EF4-FFF2-40B4-BE49-F238E27FC236}">
                <a16:creationId xmlns:a16="http://schemas.microsoft.com/office/drawing/2014/main" id="{E39F1280-8885-4D28-5AFA-641A17E1B060}"/>
              </a:ext>
            </a:extLst>
          </p:cNvPr>
          <p:cNvSpPr/>
          <p:nvPr/>
        </p:nvSpPr>
        <p:spPr>
          <a:xfrm>
            <a:off x="674077" y="4219123"/>
            <a:ext cx="4782001" cy="577196"/>
          </a:xfrm>
          <a:custGeom>
            <a:avLst>
              <a:gd name="f0" fmla="val 151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D9D9D9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br>
              <a:rPr lang="fr-FR" sz="1300" b="0" i="0" u="none" strike="noStrike" kern="0" cap="none" spc="0" baseline="0">
                <a:solidFill>
                  <a:srgbClr val="000000"/>
                </a:solidFill>
                <a:uFillTx/>
                <a:latin typeface="Roboto Condensed"/>
                <a:ea typeface="Roboto Condensed"/>
                <a:cs typeface="Roboto Condensed"/>
              </a:rPr>
            </a:br>
            <a:r>
              <a:rPr lang="fr-FR" sz="1300" b="0" i="0" u="none" strike="noStrike" kern="0" cap="none" spc="0" baseline="0">
                <a:solidFill>
                  <a:srgbClr val="000000"/>
                </a:solidFill>
                <a:uFillTx/>
                <a:latin typeface="Roboto Condensed"/>
                <a:ea typeface="Roboto Condensed"/>
                <a:cs typeface="Roboto Condensed"/>
              </a:rPr>
              <a:t>Des</a:t>
            </a:r>
            <a:r>
              <a:rPr lang="fr-FR" sz="1300" b="0" i="0" u="none" strike="noStrike" kern="0" cap="none" spc="0" baseline="0">
                <a:solidFill>
                  <a:srgbClr val="CC0033"/>
                </a:solidFill>
                <a:uFillTx/>
                <a:latin typeface="Roboto Condensed"/>
                <a:ea typeface="Roboto Condensed"/>
                <a:cs typeface="Roboto Condensed"/>
              </a:rPr>
              <a:t> </a:t>
            </a:r>
            <a:r>
              <a:rPr lang="fr-FR" sz="1300" b="1" i="0" u="none" strike="noStrike" kern="0" cap="none" spc="0" baseline="0">
                <a:solidFill>
                  <a:srgbClr val="CC0033"/>
                </a:solidFill>
                <a:uFillTx/>
                <a:latin typeface="Roboto Condensed"/>
                <a:ea typeface="Roboto Condensed"/>
                <a:cs typeface="Roboto Condensed"/>
              </a:rPr>
              <a:t>formations</a:t>
            </a:r>
            <a:r>
              <a:rPr lang="fr-FR" sz="1300" b="0" i="0" u="none" strike="noStrike" kern="0" cap="none" spc="0" baseline="0">
                <a:solidFill>
                  <a:srgbClr val="CC0033"/>
                </a:solidFill>
                <a:uFillTx/>
                <a:latin typeface="Roboto Condensed"/>
                <a:ea typeface="Roboto Condensed"/>
                <a:cs typeface="Roboto Condensed"/>
              </a:rPr>
              <a:t> </a:t>
            </a:r>
            <a:r>
              <a:rPr lang="fr-FR" sz="1300" b="1" i="0" u="none" strike="noStrike" kern="0" cap="none" spc="0" baseline="0">
                <a:solidFill>
                  <a:srgbClr val="CC0033"/>
                </a:solidFill>
                <a:uFillTx/>
                <a:latin typeface="Roboto Condensed"/>
                <a:ea typeface="Roboto Condensed"/>
                <a:cs typeface="Roboto Condensed"/>
              </a:rPr>
              <a:t>métiers qualifiantes</a:t>
            </a:r>
            <a:r>
              <a:rPr lang="fr-FR" sz="1300" b="0" i="0" u="none" strike="noStrike" kern="0" cap="none" spc="0" baseline="0">
                <a:solidFill>
                  <a:srgbClr val="000000"/>
                </a:solidFill>
                <a:uFillTx/>
                <a:latin typeface="Roboto Condensed"/>
                <a:ea typeface="Roboto Condensed"/>
                <a:cs typeface="Roboto Condensed"/>
              </a:rPr>
              <a:t> </a:t>
            </a:r>
            <a:br>
              <a:rPr lang="fr-FR" sz="1300" b="0" i="0" u="none" strike="noStrike" kern="0" cap="none" spc="0" baseline="0">
                <a:solidFill>
                  <a:srgbClr val="000000"/>
                </a:solidFill>
                <a:uFillTx/>
                <a:latin typeface="Roboto Condensed"/>
                <a:ea typeface="Roboto Condensed"/>
                <a:cs typeface="Roboto Condensed"/>
              </a:rPr>
            </a:br>
            <a:r>
              <a:rPr lang="fr-FR" sz="1300" b="0" i="0" u="none" strike="noStrike" kern="0" cap="none" spc="0" baseline="0">
                <a:solidFill>
                  <a:srgbClr val="000000"/>
                </a:solidFill>
                <a:uFillTx/>
                <a:latin typeface="Roboto Condensed"/>
                <a:ea typeface="Roboto Condensed"/>
                <a:cs typeface="Roboto Condensed"/>
              </a:rPr>
              <a:t>reconnues par le ministère du Travail 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300" b="0" i="0" u="none" strike="noStrike" kern="0" cap="none" spc="0" baseline="0">
              <a:solidFill>
                <a:srgbClr val="CC0033"/>
              </a:solidFill>
              <a:uFillTx/>
              <a:latin typeface="Roboto Condensed"/>
              <a:ea typeface="Roboto Condensed"/>
              <a:cs typeface="Roboto Condensed"/>
            </a:endParaRPr>
          </a:p>
        </p:txBody>
      </p:sp>
      <p:pic>
        <p:nvPicPr>
          <p:cNvPr id="9" name="Google Shape;319;g2c3cb822ff5_0_0">
            <a:extLst>
              <a:ext uri="{FF2B5EF4-FFF2-40B4-BE49-F238E27FC236}">
                <a16:creationId xmlns:a16="http://schemas.microsoft.com/office/drawing/2014/main" id="{FC7A847E-657D-35B6-BE98-BAA3FEAE5AF7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</a:blip>
          <a:srcRect l="16108" t="12381" r="16405" b="11328"/>
          <a:stretch>
            <a:fillRect/>
          </a:stretch>
        </p:blipFill>
        <p:spPr>
          <a:xfrm>
            <a:off x="5953210" y="6505544"/>
            <a:ext cx="217554" cy="250097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10" name="Google Shape;320;g2c3cb822ff5_0_0">
            <a:extLst>
              <a:ext uri="{FF2B5EF4-FFF2-40B4-BE49-F238E27FC236}">
                <a16:creationId xmlns:a16="http://schemas.microsoft.com/office/drawing/2014/main" id="{26814260-812D-8AD9-C946-9FEC79FBF433}"/>
              </a:ext>
            </a:extLst>
          </p:cNvPr>
          <p:cNvSpPr/>
          <p:nvPr/>
        </p:nvSpPr>
        <p:spPr>
          <a:xfrm>
            <a:off x="1403027" y="5615824"/>
            <a:ext cx="1043403" cy="428103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/>
          </a:solidFill>
          <a:ln w="9528" cap="flat">
            <a:solidFill>
              <a:srgbClr val="535353"/>
            </a:solidFill>
            <a:custDash>
              <a:ds d="100000" sp="299906"/>
            </a:custDash>
            <a:round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900" b="1" i="0" u="none" strike="noStrike" kern="0" cap="none" spc="0" baseline="0">
                <a:solidFill>
                  <a:srgbClr val="000000"/>
                </a:solidFill>
                <a:uFillTx/>
                <a:latin typeface="Roboto Condensed"/>
                <a:ea typeface="Roboto Condensed"/>
                <a:cs typeface="Roboto Condensed"/>
              </a:rPr>
              <a:t>CONCEPTEUR DÉVELOPPEUR D’APPLICATIONS </a:t>
            </a:r>
            <a:endParaRPr lang="fr-FR" sz="900" b="1" i="1" u="none" strike="noStrike" kern="0" cap="none" spc="0" baseline="0">
              <a:solidFill>
                <a:srgbClr val="8B81D2"/>
              </a:solidFill>
              <a:uFillTx/>
              <a:latin typeface="Roboto Condensed"/>
              <a:ea typeface="Roboto Condensed"/>
              <a:cs typeface="Roboto Condensed"/>
            </a:endParaRPr>
          </a:p>
        </p:txBody>
      </p:sp>
      <p:sp>
        <p:nvSpPr>
          <p:cNvPr id="11" name="Google Shape;321;g2c3cb822ff5_0_0">
            <a:extLst>
              <a:ext uri="{FF2B5EF4-FFF2-40B4-BE49-F238E27FC236}">
                <a16:creationId xmlns:a16="http://schemas.microsoft.com/office/drawing/2014/main" id="{B893A609-79AE-573D-4481-CFEBC4447DCC}"/>
              </a:ext>
            </a:extLst>
          </p:cNvPr>
          <p:cNvSpPr txBox="1"/>
          <p:nvPr/>
        </p:nvSpPr>
        <p:spPr>
          <a:xfrm>
            <a:off x="666853" y="5678049"/>
            <a:ext cx="725100" cy="32310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900" b="1" i="0" u="none" strike="noStrike" kern="0" cap="none" spc="0" baseline="0">
                <a:solidFill>
                  <a:srgbClr val="000000"/>
                </a:solidFill>
                <a:uFillTx/>
                <a:latin typeface="Roboto Condensed"/>
                <a:ea typeface="Roboto Condensed"/>
                <a:cs typeface="Roboto Condensed"/>
              </a:rPr>
              <a:t>Éq. Bac +3</a:t>
            </a:r>
            <a:endParaRPr lang="fr-FR" sz="900" b="1" i="1" u="none" strike="noStrike" kern="0" cap="none" spc="0" baseline="0">
              <a:solidFill>
                <a:srgbClr val="8B81D2"/>
              </a:solidFill>
              <a:uFillTx/>
              <a:latin typeface="Roboto Condensed"/>
              <a:ea typeface="Roboto Condensed"/>
              <a:cs typeface="Roboto Condensed"/>
            </a:endParaRPr>
          </a:p>
        </p:txBody>
      </p:sp>
      <p:sp>
        <p:nvSpPr>
          <p:cNvPr id="12" name="Google Shape;322;g2c3cb822ff5_0_0">
            <a:extLst>
              <a:ext uri="{FF2B5EF4-FFF2-40B4-BE49-F238E27FC236}">
                <a16:creationId xmlns:a16="http://schemas.microsoft.com/office/drawing/2014/main" id="{C9B997A7-4343-AD4B-CE1A-3E881D925020}"/>
              </a:ext>
            </a:extLst>
          </p:cNvPr>
          <p:cNvSpPr/>
          <p:nvPr/>
        </p:nvSpPr>
        <p:spPr>
          <a:xfrm>
            <a:off x="2522729" y="5615824"/>
            <a:ext cx="1119298" cy="428103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/>
          </a:solidFill>
          <a:ln w="9528" cap="flat">
            <a:solidFill>
              <a:srgbClr val="535353"/>
            </a:solidFill>
            <a:custDash>
              <a:ds d="100000" sp="299906"/>
            </a:custDash>
            <a:round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900" b="1" i="0" u="none" strike="noStrike" kern="0" cap="none" spc="0" baseline="0">
                <a:solidFill>
                  <a:srgbClr val="000000"/>
                </a:solidFill>
                <a:uFillTx/>
                <a:latin typeface="Roboto Condensed"/>
                <a:ea typeface="Roboto Condensed"/>
                <a:cs typeface="Roboto Condensed"/>
              </a:rPr>
              <a:t>DÉVELOPPEUR EN INTELLIGENCE ARTIFICIELLE </a:t>
            </a:r>
          </a:p>
        </p:txBody>
      </p:sp>
      <p:sp>
        <p:nvSpPr>
          <p:cNvPr id="13" name="Google Shape;323;g2c3cb822ff5_0_0">
            <a:extLst>
              <a:ext uri="{FF2B5EF4-FFF2-40B4-BE49-F238E27FC236}">
                <a16:creationId xmlns:a16="http://schemas.microsoft.com/office/drawing/2014/main" id="{27B6CD22-649A-9E8E-66A0-CD7CFD3CF0CF}"/>
              </a:ext>
            </a:extLst>
          </p:cNvPr>
          <p:cNvSpPr/>
          <p:nvPr/>
        </p:nvSpPr>
        <p:spPr>
          <a:xfrm>
            <a:off x="3718325" y="5615824"/>
            <a:ext cx="1574395" cy="428103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/>
          </a:solidFill>
          <a:ln w="9528" cap="flat">
            <a:solidFill>
              <a:srgbClr val="535353"/>
            </a:solidFill>
            <a:custDash>
              <a:ds d="100000" sp="299906"/>
            </a:custDash>
            <a:round/>
          </a:ln>
        </p:spPr>
        <p:txBody>
          <a:bodyPr vert="horz" wrap="square" lIns="54004" tIns="91421" rIns="54004" bIns="91421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900" b="1" i="0" u="none" strike="noStrike" kern="0" cap="none" spc="0" baseline="0">
                <a:solidFill>
                  <a:srgbClr val="000000"/>
                </a:solidFill>
                <a:uFillTx/>
                <a:latin typeface="Roboto Condensed"/>
                <a:ea typeface="Roboto Condensed"/>
                <a:cs typeface="Roboto Condensed"/>
              </a:rPr>
              <a:t>ADMINISTRATEUR D’INFRASTRUCTURES SÉCURISÉES</a:t>
            </a:r>
          </a:p>
        </p:txBody>
      </p:sp>
      <p:sp>
        <p:nvSpPr>
          <p:cNvPr id="14" name="Google Shape;324;g2c3cb822ff5_0_0">
            <a:extLst>
              <a:ext uri="{FF2B5EF4-FFF2-40B4-BE49-F238E27FC236}">
                <a16:creationId xmlns:a16="http://schemas.microsoft.com/office/drawing/2014/main" id="{6FC69010-BEFB-35EF-D0AD-E8278784CBED}"/>
              </a:ext>
            </a:extLst>
          </p:cNvPr>
          <p:cNvSpPr txBox="1"/>
          <p:nvPr/>
        </p:nvSpPr>
        <p:spPr>
          <a:xfrm>
            <a:off x="666853" y="6052971"/>
            <a:ext cx="725100" cy="32310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900" b="1" i="0" u="none" strike="noStrike" kern="0" cap="none" spc="0" baseline="0">
                <a:solidFill>
                  <a:srgbClr val="000000"/>
                </a:solidFill>
                <a:uFillTx/>
                <a:latin typeface="Roboto Condensed"/>
                <a:ea typeface="Roboto Condensed"/>
                <a:cs typeface="Roboto Condensed"/>
              </a:rPr>
              <a:t>Éq. Bac +5</a:t>
            </a:r>
            <a:endParaRPr lang="fr-FR" sz="900" b="1" i="1" u="none" strike="noStrike" kern="0" cap="none" spc="0" baseline="0">
              <a:solidFill>
                <a:srgbClr val="8B81D2"/>
              </a:solidFill>
              <a:uFillTx/>
              <a:latin typeface="Roboto Condensed"/>
              <a:ea typeface="Roboto Condensed"/>
              <a:cs typeface="Roboto Condensed"/>
            </a:endParaRPr>
          </a:p>
        </p:txBody>
      </p:sp>
      <p:sp>
        <p:nvSpPr>
          <p:cNvPr id="15" name="Google Shape;325;g2c3cb822ff5_0_0">
            <a:extLst>
              <a:ext uri="{FF2B5EF4-FFF2-40B4-BE49-F238E27FC236}">
                <a16:creationId xmlns:a16="http://schemas.microsoft.com/office/drawing/2014/main" id="{9AD8CDA3-F535-5CD6-AD73-3CD0D0DF80D9}"/>
              </a:ext>
            </a:extLst>
          </p:cNvPr>
          <p:cNvSpPr/>
          <p:nvPr/>
        </p:nvSpPr>
        <p:spPr>
          <a:xfrm>
            <a:off x="1391954" y="6090900"/>
            <a:ext cx="3900903" cy="250198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/>
          </a:solidFill>
          <a:ln w="9528" cap="flat">
            <a:solidFill>
              <a:srgbClr val="535353"/>
            </a:solidFill>
            <a:custDash>
              <a:ds d="100000" sp="299906"/>
            </a:custDash>
            <a:round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900" b="1" i="0" u="none" strike="noStrike" kern="0" cap="none" spc="0" baseline="0">
                <a:solidFill>
                  <a:srgbClr val="000000"/>
                </a:solidFill>
                <a:uFillTx/>
                <a:latin typeface="Roboto Condensed"/>
                <a:ea typeface="Roboto Condensed"/>
                <a:cs typeface="Roboto Condensed"/>
              </a:rPr>
              <a:t>EXPERT EN INFRASTRUCTURES DE DONNÉES MASSIVES</a:t>
            </a:r>
            <a:endParaRPr lang="fr-FR" sz="900" b="1" i="1" u="none" strike="noStrike" kern="0" cap="none" spc="0" baseline="0">
              <a:solidFill>
                <a:srgbClr val="8B81D2"/>
              </a:solidFill>
              <a:uFillTx/>
              <a:latin typeface="Roboto Condensed"/>
              <a:ea typeface="Roboto Condensed"/>
              <a:cs typeface="Roboto Condensed"/>
            </a:endParaRPr>
          </a:p>
        </p:txBody>
      </p:sp>
      <p:sp>
        <p:nvSpPr>
          <p:cNvPr id="16" name="Google Shape;326;g2c3cb822ff5_0_0">
            <a:extLst>
              <a:ext uri="{FF2B5EF4-FFF2-40B4-BE49-F238E27FC236}">
                <a16:creationId xmlns:a16="http://schemas.microsoft.com/office/drawing/2014/main" id="{0B72236A-3A2D-56F1-783A-6090C2EF947E}"/>
              </a:ext>
            </a:extLst>
          </p:cNvPr>
          <p:cNvSpPr txBox="1"/>
          <p:nvPr/>
        </p:nvSpPr>
        <p:spPr>
          <a:xfrm>
            <a:off x="666853" y="5167749"/>
            <a:ext cx="725100" cy="32310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900" b="1" i="0" u="none" strike="noStrike" kern="0" cap="none" spc="0" baseline="0">
                <a:solidFill>
                  <a:srgbClr val="000000"/>
                </a:solidFill>
                <a:uFillTx/>
                <a:latin typeface="Roboto Condensed"/>
                <a:ea typeface="Roboto Condensed"/>
                <a:cs typeface="Roboto Condensed"/>
              </a:rPr>
              <a:t>Éq. Bac +2</a:t>
            </a:r>
            <a:endParaRPr lang="fr-FR" sz="900" b="1" i="1" u="none" strike="noStrike" kern="0" cap="none" spc="0" baseline="0">
              <a:solidFill>
                <a:srgbClr val="8B81D2"/>
              </a:solidFill>
              <a:uFillTx/>
              <a:latin typeface="Roboto Condensed"/>
              <a:ea typeface="Roboto Condensed"/>
              <a:cs typeface="Roboto Condensed"/>
            </a:endParaRPr>
          </a:p>
        </p:txBody>
      </p:sp>
      <p:sp>
        <p:nvSpPr>
          <p:cNvPr id="17" name="Google Shape;327;g2c3cb822ff5_0_0">
            <a:extLst>
              <a:ext uri="{FF2B5EF4-FFF2-40B4-BE49-F238E27FC236}">
                <a16:creationId xmlns:a16="http://schemas.microsoft.com/office/drawing/2014/main" id="{65333281-955F-1051-5972-8CA7A98DB8E2}"/>
              </a:ext>
            </a:extLst>
          </p:cNvPr>
          <p:cNvSpPr/>
          <p:nvPr/>
        </p:nvSpPr>
        <p:spPr>
          <a:xfrm>
            <a:off x="1391954" y="5125001"/>
            <a:ext cx="2250000" cy="428103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/>
          </a:solidFill>
          <a:ln w="9528" cap="flat">
            <a:solidFill>
              <a:srgbClr val="535353"/>
            </a:solidFill>
            <a:custDash>
              <a:ds d="100000" sp="299906"/>
            </a:custDash>
            <a:round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900" b="1" i="0" u="none" strike="noStrike" kern="0" cap="none" spc="0" baseline="0">
                <a:solidFill>
                  <a:srgbClr val="000000"/>
                </a:solidFill>
                <a:uFillTx/>
                <a:latin typeface="Roboto Condensed"/>
                <a:ea typeface="Roboto Condensed"/>
                <a:cs typeface="Roboto Condensed"/>
              </a:rPr>
              <a:t>DÉVELOPPEUR WEB ET WEB MOBILE</a:t>
            </a:r>
          </a:p>
        </p:txBody>
      </p:sp>
      <p:sp>
        <p:nvSpPr>
          <p:cNvPr id="18" name="Google Shape;328;g2c3cb822ff5_0_0">
            <a:extLst>
              <a:ext uri="{FF2B5EF4-FFF2-40B4-BE49-F238E27FC236}">
                <a16:creationId xmlns:a16="http://schemas.microsoft.com/office/drawing/2014/main" id="{9525C6A2-F17D-2E1A-F4BF-B707F04E9B59}"/>
              </a:ext>
            </a:extLst>
          </p:cNvPr>
          <p:cNvSpPr/>
          <p:nvPr/>
        </p:nvSpPr>
        <p:spPr>
          <a:xfrm>
            <a:off x="3718325" y="5125102"/>
            <a:ext cx="1574395" cy="428103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/>
          </a:solidFill>
          <a:ln w="9528" cap="flat">
            <a:solidFill>
              <a:srgbClr val="535353"/>
            </a:solidFill>
            <a:custDash>
              <a:ds d="100000" sp="299906"/>
            </a:custDash>
            <a:round/>
          </a:ln>
        </p:spPr>
        <p:txBody>
          <a:bodyPr vert="horz" wrap="square" lIns="91421" tIns="91421" rIns="91421" bIns="91421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900" b="1" i="0" u="none" strike="noStrike" kern="0" cap="none" spc="0" baseline="0">
                <a:solidFill>
                  <a:srgbClr val="000000"/>
                </a:solidFill>
                <a:uFillTx/>
                <a:latin typeface="Roboto Condensed"/>
                <a:ea typeface="Roboto Condensed"/>
                <a:cs typeface="Roboto Condensed"/>
              </a:rPr>
              <a:t>TECHNICIEN SUPÉRIEUR SYSTÈMES ET RÉSEAUX</a:t>
            </a:r>
          </a:p>
        </p:txBody>
      </p:sp>
      <p:sp>
        <p:nvSpPr>
          <p:cNvPr id="19" name="Google Shape;329;g2c3cb822ff5_0_0">
            <a:extLst>
              <a:ext uri="{FF2B5EF4-FFF2-40B4-BE49-F238E27FC236}">
                <a16:creationId xmlns:a16="http://schemas.microsoft.com/office/drawing/2014/main" id="{601C207A-83DA-E656-B254-19F6EEDF770A}"/>
              </a:ext>
            </a:extLst>
          </p:cNvPr>
          <p:cNvSpPr txBox="1"/>
          <p:nvPr/>
        </p:nvSpPr>
        <p:spPr>
          <a:xfrm>
            <a:off x="666853" y="4763036"/>
            <a:ext cx="725100" cy="32310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900" b="1" i="0" u="none" strike="noStrike" kern="0" cap="none" spc="0" baseline="0">
                <a:solidFill>
                  <a:srgbClr val="000000"/>
                </a:solidFill>
                <a:uFillTx/>
                <a:latin typeface="Roboto Condensed"/>
                <a:ea typeface="Roboto Condensed"/>
                <a:cs typeface="Roboto Condensed"/>
              </a:rPr>
              <a:t>Éq. Bac </a:t>
            </a:r>
            <a:endParaRPr lang="fr-FR" sz="900" b="1" i="1" u="none" strike="noStrike" kern="0" cap="none" spc="0" baseline="0">
              <a:solidFill>
                <a:srgbClr val="8B81D2"/>
              </a:solidFill>
              <a:uFillTx/>
              <a:latin typeface="Roboto Condensed"/>
              <a:ea typeface="Roboto Condensed"/>
              <a:cs typeface="Roboto Condensed"/>
            </a:endParaRPr>
          </a:p>
        </p:txBody>
      </p:sp>
      <p:sp>
        <p:nvSpPr>
          <p:cNvPr id="20" name="Google Shape;330;g2c3cb822ff5_0_0">
            <a:extLst>
              <a:ext uri="{FF2B5EF4-FFF2-40B4-BE49-F238E27FC236}">
                <a16:creationId xmlns:a16="http://schemas.microsoft.com/office/drawing/2014/main" id="{DE3327E9-5339-30F1-AD38-A63E5DDD46B5}"/>
              </a:ext>
            </a:extLst>
          </p:cNvPr>
          <p:cNvSpPr/>
          <p:nvPr/>
        </p:nvSpPr>
        <p:spPr>
          <a:xfrm>
            <a:off x="3718425" y="4739353"/>
            <a:ext cx="1574395" cy="323103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/>
          </a:solidFill>
          <a:ln w="9528" cap="flat">
            <a:solidFill>
              <a:srgbClr val="535353"/>
            </a:solidFill>
            <a:custDash>
              <a:ds d="100000" sp="299906"/>
            </a:custDash>
            <a:round/>
          </a:ln>
        </p:spPr>
        <p:txBody>
          <a:bodyPr vert="horz" wrap="square" lIns="91421" tIns="91421" rIns="91421" bIns="91421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900" b="1" i="0" u="none" strike="noStrike" kern="0" cap="none" spc="0" baseline="0">
                <a:solidFill>
                  <a:srgbClr val="000000"/>
                </a:solidFill>
                <a:uFillTx/>
                <a:latin typeface="Roboto Condensed"/>
                <a:ea typeface="Roboto Condensed"/>
                <a:cs typeface="Roboto Condensed"/>
              </a:rPr>
              <a:t>TECHNICIEN ASSISTANCE INFORMATIQUE</a:t>
            </a:r>
          </a:p>
        </p:txBody>
      </p:sp>
      <p:pic>
        <p:nvPicPr>
          <p:cNvPr id="21" name="Google Shape;331;g2c3cb822ff5_0_0">
            <a:extLst>
              <a:ext uri="{FF2B5EF4-FFF2-40B4-BE49-F238E27FC236}">
                <a16:creationId xmlns:a16="http://schemas.microsoft.com/office/drawing/2014/main" id="{C7FA67AE-17F6-405A-40A1-8075D54D07E4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79000"/>
          </a:blip>
          <a:srcRect r="7235"/>
          <a:stretch>
            <a:fillRect/>
          </a:stretch>
        </p:blipFill>
        <p:spPr>
          <a:xfrm>
            <a:off x="4491852" y="3084179"/>
            <a:ext cx="725100" cy="781638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22" name="Google Shape;332;g2c3cb822ff5_0_0">
            <a:extLst>
              <a:ext uri="{FF2B5EF4-FFF2-40B4-BE49-F238E27FC236}">
                <a16:creationId xmlns:a16="http://schemas.microsoft.com/office/drawing/2014/main" id="{D4F20F38-41B6-0BC5-0574-B49495B3935F}"/>
              </a:ext>
            </a:extLst>
          </p:cNvPr>
          <p:cNvSpPr txBox="1"/>
          <p:nvPr/>
        </p:nvSpPr>
        <p:spPr>
          <a:xfrm>
            <a:off x="4256650" y="3763597"/>
            <a:ext cx="1195495" cy="32310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t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700" b="1" i="0" u="none" strike="noStrike" kern="0" cap="none" spc="0" baseline="0">
                <a:solidFill>
                  <a:srgbClr val="DA2142"/>
                </a:solidFill>
                <a:uFillTx/>
                <a:latin typeface="Roboto Condensed"/>
                <a:ea typeface="Roboto Condensed"/>
                <a:cs typeface="Roboto Condensed"/>
              </a:rPr>
              <a:t>Maylis de Solages</a:t>
            </a:r>
            <a:r>
              <a:rPr lang="fr-FR" sz="700" b="0" i="0" u="none" strike="noStrike" kern="0" cap="none" spc="0" baseline="0">
                <a:solidFill>
                  <a:srgbClr val="DA2142"/>
                </a:solidFill>
                <a:uFillTx/>
                <a:latin typeface="Roboto Condensed"/>
                <a:ea typeface="Roboto Condensed"/>
                <a:cs typeface="Roboto Condensed"/>
              </a:rPr>
              <a:t>| Référente Handicap National</a:t>
            </a:r>
            <a:endParaRPr lang="fr-FR" sz="500" b="0" i="0" u="none" strike="noStrike" kern="0" cap="none" spc="0" baseline="0">
              <a:solidFill>
                <a:srgbClr val="222222"/>
              </a:solidFill>
              <a:highlight>
                <a:srgbClr val="FFFFFF"/>
              </a:highlight>
              <a:uFillTx/>
              <a:latin typeface="Roboto Condensed"/>
              <a:ea typeface="Roboto Condensed"/>
              <a:cs typeface="Roboto Condensed"/>
            </a:endParaRPr>
          </a:p>
        </p:txBody>
      </p:sp>
      <p:sp>
        <p:nvSpPr>
          <p:cNvPr id="23" name="Google Shape;333;g2c3cb822ff5_0_0">
            <a:extLst>
              <a:ext uri="{FF2B5EF4-FFF2-40B4-BE49-F238E27FC236}">
                <a16:creationId xmlns:a16="http://schemas.microsoft.com/office/drawing/2014/main" id="{6DD6A7A9-531C-34EF-3EA6-9ABECFD62BE9}"/>
              </a:ext>
            </a:extLst>
          </p:cNvPr>
          <p:cNvSpPr txBox="1"/>
          <p:nvPr/>
        </p:nvSpPr>
        <p:spPr>
          <a:xfrm>
            <a:off x="811923" y="3095253"/>
            <a:ext cx="3510902" cy="98520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300" b="0" i="0" u="none" strike="noStrike" kern="0" cap="none" spc="0" baseline="0">
                <a:solidFill>
                  <a:srgbClr val="000000"/>
                </a:solidFill>
                <a:uFillTx/>
                <a:latin typeface="Roboto Condensed"/>
                <a:ea typeface="Roboto Condensed"/>
                <a:cs typeface="Roboto Condensed"/>
              </a:rPr>
              <a:t>Des</a:t>
            </a:r>
            <a:r>
              <a:rPr lang="fr-FR" sz="1300" b="0" i="0" u="none" strike="noStrike" kern="0" cap="none" spc="0" baseline="0">
                <a:solidFill>
                  <a:srgbClr val="CC0033"/>
                </a:solidFill>
                <a:uFillTx/>
                <a:latin typeface="Roboto Condensed"/>
                <a:ea typeface="Roboto Condensed"/>
                <a:cs typeface="Roboto Condensed"/>
              </a:rPr>
              <a:t> </a:t>
            </a:r>
            <a:r>
              <a:rPr lang="fr-FR" sz="1300" b="1" i="0" u="none" strike="noStrike" kern="0" cap="none" spc="0" baseline="0">
                <a:solidFill>
                  <a:srgbClr val="CC0033"/>
                </a:solidFill>
                <a:uFillTx/>
                <a:latin typeface="Roboto Condensed"/>
                <a:ea typeface="Roboto Condensed"/>
                <a:cs typeface="Roboto Condensed"/>
              </a:rPr>
              <a:t>Référents handicap régionaux</a:t>
            </a:r>
            <a:r>
              <a:rPr lang="fr-FR" sz="1300" b="0" i="0" u="none" strike="noStrike" kern="0" cap="none" spc="0" baseline="0">
                <a:solidFill>
                  <a:srgbClr val="000000"/>
                </a:solidFill>
                <a:uFillTx/>
                <a:latin typeface="Roboto Condensed"/>
                <a:ea typeface="Roboto Condensed"/>
                <a:cs typeface="Roboto Condensed"/>
              </a:rPr>
              <a:t> pour accompagner les apprenant.es en situation de handicap, animés par une référente handicap nationale</a:t>
            </a:r>
          </a:p>
        </p:txBody>
      </p:sp>
      <p:sp>
        <p:nvSpPr>
          <p:cNvPr id="24" name="Google Shape;334;g2c3cb822ff5_0_0">
            <a:extLst>
              <a:ext uri="{FF2B5EF4-FFF2-40B4-BE49-F238E27FC236}">
                <a16:creationId xmlns:a16="http://schemas.microsoft.com/office/drawing/2014/main" id="{84F04386-6130-52E1-099A-CA29B8B937F2}"/>
              </a:ext>
            </a:extLst>
          </p:cNvPr>
          <p:cNvSpPr/>
          <p:nvPr/>
        </p:nvSpPr>
        <p:spPr>
          <a:xfrm>
            <a:off x="6369152" y="5749427"/>
            <a:ext cx="1282500" cy="188997"/>
          </a:xfrm>
          <a:prstGeom prst="rect">
            <a:avLst/>
          </a:prstGeom>
          <a:solidFill>
            <a:srgbClr val="FFD966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900" b="0" i="0" u="none" strike="noStrike" kern="0" cap="none" spc="0" baseline="0">
                <a:solidFill>
                  <a:srgbClr val="000000"/>
                </a:solidFill>
                <a:uFillTx/>
                <a:latin typeface="Nunito"/>
                <a:ea typeface="Nunito"/>
                <a:cs typeface="Nunito"/>
              </a:rPr>
              <a:t>Formation à venir</a:t>
            </a:r>
          </a:p>
        </p:txBody>
      </p:sp>
      <p:sp>
        <p:nvSpPr>
          <p:cNvPr id="25" name="Google Shape;335;g2c3cb822ff5_0_0">
            <a:extLst>
              <a:ext uri="{FF2B5EF4-FFF2-40B4-BE49-F238E27FC236}">
                <a16:creationId xmlns:a16="http://schemas.microsoft.com/office/drawing/2014/main" id="{D65491E8-A391-1C92-B07B-D0B1A30197EF}"/>
              </a:ext>
            </a:extLst>
          </p:cNvPr>
          <p:cNvSpPr/>
          <p:nvPr/>
        </p:nvSpPr>
        <p:spPr>
          <a:xfrm>
            <a:off x="7867698" y="5749427"/>
            <a:ext cx="1282500" cy="188997"/>
          </a:xfrm>
          <a:prstGeom prst="rect">
            <a:avLst/>
          </a:prstGeom>
          <a:solidFill>
            <a:srgbClr val="F6B26B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900" b="0" i="0" u="none" strike="noStrike" kern="0" cap="none" spc="0" baseline="0">
                <a:solidFill>
                  <a:srgbClr val="FFFFFF"/>
                </a:solidFill>
                <a:uFillTx/>
                <a:latin typeface="Nunito"/>
                <a:ea typeface="Nunito"/>
                <a:cs typeface="Nunito"/>
              </a:rPr>
              <a:t>Formation infra</a:t>
            </a:r>
          </a:p>
        </p:txBody>
      </p:sp>
      <p:sp>
        <p:nvSpPr>
          <p:cNvPr id="26" name="Google Shape;336;g2c3cb822ff5_0_0">
            <a:extLst>
              <a:ext uri="{FF2B5EF4-FFF2-40B4-BE49-F238E27FC236}">
                <a16:creationId xmlns:a16="http://schemas.microsoft.com/office/drawing/2014/main" id="{7E77BBC8-FE80-7D53-326C-99C7FDE9AA72}"/>
              </a:ext>
            </a:extLst>
          </p:cNvPr>
          <p:cNvSpPr/>
          <p:nvPr/>
        </p:nvSpPr>
        <p:spPr>
          <a:xfrm>
            <a:off x="9366254" y="5749427"/>
            <a:ext cx="1282500" cy="188997"/>
          </a:xfrm>
          <a:prstGeom prst="rect">
            <a:avLst/>
          </a:prstGeom>
          <a:solidFill>
            <a:srgbClr val="D61737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900" b="0" i="0" u="none" strike="noStrike" kern="0" cap="none" spc="0" baseline="0">
                <a:solidFill>
                  <a:srgbClr val="FFFFFF"/>
                </a:solidFill>
                <a:uFillTx/>
                <a:latin typeface="Nunito"/>
                <a:ea typeface="Nunito"/>
                <a:cs typeface="Nunito"/>
              </a:rPr>
              <a:t>Formation Dév</a:t>
            </a:r>
          </a:p>
        </p:txBody>
      </p:sp>
      <p:sp>
        <p:nvSpPr>
          <p:cNvPr id="27" name="Google Shape;337;g2c3cb822ff5_0_0">
            <a:extLst>
              <a:ext uri="{FF2B5EF4-FFF2-40B4-BE49-F238E27FC236}">
                <a16:creationId xmlns:a16="http://schemas.microsoft.com/office/drawing/2014/main" id="{586B066D-A189-EDC9-2094-3F22B6146A92}"/>
              </a:ext>
            </a:extLst>
          </p:cNvPr>
          <p:cNvSpPr/>
          <p:nvPr/>
        </p:nvSpPr>
        <p:spPr>
          <a:xfrm>
            <a:off x="6677149" y="667210"/>
            <a:ext cx="3663598" cy="323103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500" b="1" i="0" u="none" strike="noStrike" kern="0" cap="none" spc="0" baseline="0">
                <a:solidFill>
                  <a:srgbClr val="000000"/>
                </a:solidFill>
                <a:uFillTx/>
                <a:latin typeface="Roboto Condensed"/>
                <a:ea typeface="Roboto Condensed"/>
                <a:cs typeface="Roboto Condensed"/>
              </a:rPr>
              <a:t>FORMATIONS DÉDIÉES HANDICAP SIMPLON</a:t>
            </a:r>
          </a:p>
        </p:txBody>
      </p:sp>
      <p:pic>
        <p:nvPicPr>
          <p:cNvPr id="28" name="Google Shape;338;g2c3cb822ff5_0_0">
            <a:extLst>
              <a:ext uri="{FF2B5EF4-FFF2-40B4-BE49-F238E27FC236}">
                <a16:creationId xmlns:a16="http://schemas.microsoft.com/office/drawing/2014/main" id="{5BCBDAD5-4B8D-7BDD-5828-0F14C50CE270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706304" y="1246528"/>
            <a:ext cx="5172056" cy="4350495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29" name="Google Shape;339;g2c3cb822ff5_0_0">
            <a:extLst>
              <a:ext uri="{FF2B5EF4-FFF2-40B4-BE49-F238E27FC236}">
                <a16:creationId xmlns:a16="http://schemas.microsoft.com/office/drawing/2014/main" id="{3CCDF0C0-D5F8-4520-BC5B-8B5CBEC4019D}"/>
              </a:ext>
            </a:extLst>
          </p:cNvPr>
          <p:cNvSpPr/>
          <p:nvPr/>
        </p:nvSpPr>
        <p:spPr>
          <a:xfrm>
            <a:off x="1114598" y="667228"/>
            <a:ext cx="3900903" cy="323103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500" b="1" i="0" u="none" strike="noStrike" kern="0" cap="none" spc="0" baseline="0">
                <a:solidFill>
                  <a:srgbClr val="000000"/>
                </a:solidFill>
                <a:uFillTx/>
                <a:latin typeface="Roboto Condensed"/>
                <a:ea typeface="Roboto Condensed"/>
                <a:cs typeface="Roboto Condensed"/>
              </a:rPr>
              <a:t>LA PLUS-VALUE SIMPLON - THALENT DIGITAL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89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39;p12">
            <a:extLst>
              <a:ext uri="{FF2B5EF4-FFF2-40B4-BE49-F238E27FC236}">
                <a16:creationId xmlns:a16="http://schemas.microsoft.com/office/drawing/2014/main" id="{E53105AB-4AA9-9830-E5A6-3E763310177A}"/>
              </a:ext>
            </a:extLst>
          </p:cNvPr>
          <p:cNvSpPr txBox="1"/>
          <p:nvPr/>
        </p:nvSpPr>
        <p:spPr>
          <a:xfrm>
            <a:off x="136611" y="260046"/>
            <a:ext cx="11323454" cy="107721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45701" rIns="91421" bIns="45701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3200" b="1" i="0" u="none" strike="noStrike" kern="0" cap="none" spc="0" baseline="0">
                <a:solidFill>
                  <a:srgbClr val="800080"/>
                </a:solidFill>
                <a:uFillTx/>
                <a:latin typeface="Calibri"/>
                <a:ea typeface="Calibri"/>
                <a:cs typeface="Calibri"/>
              </a:rPr>
              <a:t>Nos 3 conseils ! </a:t>
            </a:r>
            <a:endParaRPr lang="fr-FR" sz="1400" b="0" i="0" u="none" strike="noStrike" kern="0" cap="none" spc="0" baseline="0">
              <a:solidFill>
                <a:srgbClr val="800080"/>
              </a:solidFill>
              <a:uFillTx/>
              <a:latin typeface="Arial"/>
              <a:ea typeface="Arial"/>
              <a:cs typeface="Arial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3200" b="0" i="0" u="none" strike="noStrike" kern="0" cap="none" spc="0" baseline="0">
              <a:solidFill>
                <a:srgbClr val="800080"/>
              </a:solidFill>
              <a:uFillTx/>
              <a:latin typeface="Calibri"/>
              <a:ea typeface="Calibri"/>
              <a:cs typeface="Calibri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4CCEF641-8225-45E0-548E-EBE3711812F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14456"/>
          <a:stretch>
            <a:fillRect/>
          </a:stretch>
        </p:blipFill>
        <p:spPr>
          <a:xfrm>
            <a:off x="2982169" y="0"/>
            <a:ext cx="933611" cy="798655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" name="ZoneTexte 9">
            <a:extLst>
              <a:ext uri="{FF2B5EF4-FFF2-40B4-BE49-F238E27FC236}">
                <a16:creationId xmlns:a16="http://schemas.microsoft.com/office/drawing/2014/main" id="{97ADA88A-3D31-F101-4337-345D515F9B46}"/>
              </a:ext>
            </a:extLst>
          </p:cNvPr>
          <p:cNvSpPr txBox="1"/>
          <p:nvPr/>
        </p:nvSpPr>
        <p:spPr>
          <a:xfrm>
            <a:off x="1144152" y="1752401"/>
            <a:ext cx="6470248" cy="36933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800" b="0" i="0" u="none" strike="noStrike" kern="0" cap="none" spc="0" baseline="0">
                <a:solidFill>
                  <a:srgbClr val="242424"/>
                </a:solidFill>
                <a:uFillTx/>
                <a:latin typeface="Calibri" pitchFamily="34"/>
                <a:ea typeface="Arial"/>
                <a:cs typeface="Calibri" pitchFamily="34"/>
              </a:rPr>
              <a:t>&gt; </a:t>
            </a:r>
            <a:r>
              <a:rPr lang="fr-FR" sz="1800" b="1" i="0" u="none" strike="noStrike" kern="0" cap="none" spc="0" baseline="0">
                <a:solidFill>
                  <a:srgbClr val="242424"/>
                </a:solidFill>
                <a:uFillTx/>
                <a:latin typeface="Calibri" pitchFamily="34"/>
                <a:ea typeface="Arial"/>
                <a:cs typeface="Calibri" pitchFamily="34"/>
              </a:rPr>
              <a:t>Sponsor handicap direction informatique </a:t>
            </a:r>
          </a:p>
        </p:txBody>
      </p:sp>
      <p:pic>
        <p:nvPicPr>
          <p:cNvPr id="5" name="Image 13">
            <a:extLst>
              <a:ext uri="{FF2B5EF4-FFF2-40B4-BE49-F238E27FC236}">
                <a16:creationId xmlns:a16="http://schemas.microsoft.com/office/drawing/2014/main" id="{59E0E7A6-DB21-B650-AC65-8BA2AC983E4F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b="14423"/>
          <a:stretch>
            <a:fillRect/>
          </a:stretch>
        </p:blipFill>
        <p:spPr>
          <a:xfrm>
            <a:off x="219574" y="1381210"/>
            <a:ext cx="1158709" cy="991584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6" name="Image 15">
            <a:extLst>
              <a:ext uri="{FF2B5EF4-FFF2-40B4-BE49-F238E27FC236}">
                <a16:creationId xmlns:a16="http://schemas.microsoft.com/office/drawing/2014/main" id="{A23C16D0-93F3-CF80-DCD9-384A8534FEA7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b="14690"/>
          <a:stretch>
            <a:fillRect/>
          </a:stretch>
        </p:blipFill>
        <p:spPr>
          <a:xfrm>
            <a:off x="77477" y="3071295"/>
            <a:ext cx="1300798" cy="1109706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7" name="Image 17">
            <a:extLst>
              <a:ext uri="{FF2B5EF4-FFF2-40B4-BE49-F238E27FC236}">
                <a16:creationId xmlns:a16="http://schemas.microsoft.com/office/drawing/2014/main" id="{D641B719-CD70-9187-E857-C0F90E696F97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b="14447"/>
          <a:stretch>
            <a:fillRect/>
          </a:stretch>
        </p:blipFill>
        <p:spPr>
          <a:xfrm>
            <a:off x="119155" y="4879512"/>
            <a:ext cx="1259119" cy="1077218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8" name="ZoneTexte 18">
            <a:extLst>
              <a:ext uri="{FF2B5EF4-FFF2-40B4-BE49-F238E27FC236}">
                <a16:creationId xmlns:a16="http://schemas.microsoft.com/office/drawing/2014/main" id="{4392DA70-DA22-56CD-EFBD-8999CBB42F3D}"/>
              </a:ext>
            </a:extLst>
          </p:cNvPr>
          <p:cNvSpPr txBox="1"/>
          <p:nvPr/>
        </p:nvSpPr>
        <p:spPr>
          <a:xfrm>
            <a:off x="1144152" y="2947092"/>
            <a:ext cx="9185083" cy="147733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800" b="0" i="0" u="none" strike="noStrike" kern="0" cap="none" spc="0" baseline="0">
                <a:solidFill>
                  <a:srgbClr val="242424"/>
                </a:solidFill>
                <a:uFillTx/>
                <a:latin typeface="Calibri" pitchFamily="34"/>
                <a:ea typeface="Arial"/>
                <a:cs typeface="Calibri" pitchFamily="34"/>
              </a:rPr>
              <a:t>&gt; </a:t>
            </a:r>
            <a:r>
              <a:rPr lang="fr-FR" sz="1800" b="1" i="0" u="none" strike="noStrike" kern="0" cap="none" spc="0" baseline="0">
                <a:solidFill>
                  <a:srgbClr val="242424"/>
                </a:solidFill>
                <a:uFillTx/>
                <a:latin typeface="Calibri" pitchFamily="34"/>
                <a:ea typeface="Arial"/>
                <a:cs typeface="Calibri" pitchFamily="34"/>
              </a:rPr>
              <a:t>définir les besoins en compétences et la mission à donner à l’apprenant </a:t>
            </a:r>
            <a:r>
              <a:rPr lang="fr-FR" sz="1800" b="0" i="0" u="none" strike="noStrike" kern="0" cap="none" spc="0" baseline="0">
                <a:solidFill>
                  <a:srgbClr val="242424"/>
                </a:solidFill>
                <a:uFillTx/>
                <a:latin typeface="Calibri" pitchFamily="34"/>
                <a:ea typeface="Arial"/>
                <a:cs typeface="Calibri" pitchFamily="34"/>
              </a:rPr>
              <a:t>: </a:t>
            </a: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Char char="-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800" b="0" i="0" u="none" strike="noStrike" kern="0" cap="none" spc="0" baseline="0">
                <a:solidFill>
                  <a:srgbClr val="242424"/>
                </a:solidFill>
                <a:uFillTx/>
                <a:latin typeface="Calibri" pitchFamily="34"/>
                <a:ea typeface="Arial"/>
                <a:cs typeface="Calibri" pitchFamily="34"/>
              </a:rPr>
              <a:t>L’appui du diagnostic et de l’organisme de formation </a:t>
            </a:r>
            <a:r>
              <a:rPr lang="fr-FR" sz="1800" b="0" i="0" u="none" strike="noStrike" kern="0" cap="none" spc="0" baseline="0">
                <a:solidFill>
                  <a:srgbClr val="242424"/>
                </a:solidFill>
                <a:uFillTx/>
                <a:latin typeface="Wingdings" pitchFamily="2"/>
                <a:ea typeface="Arial"/>
                <a:cs typeface="Calibri" pitchFamily="34"/>
              </a:rPr>
              <a:t></a:t>
            </a:r>
            <a:r>
              <a:rPr lang="fr-FR" sz="1800" b="0" i="0" u="none" strike="noStrike" kern="0" cap="none" spc="0" baseline="0">
                <a:solidFill>
                  <a:srgbClr val="242424"/>
                </a:solidFill>
                <a:uFillTx/>
                <a:latin typeface="Calibri" pitchFamily="34"/>
                <a:ea typeface="Arial"/>
                <a:cs typeface="Calibri" pitchFamily="34"/>
              </a:rPr>
              <a:t>pour vous accompagner dans la présentation de votre projet, clé en main, à votre direction informatique. </a:t>
            </a: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Char char="-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800" b="0" i="0" u="none" strike="noStrike" kern="0" cap="none" spc="0" baseline="0">
                <a:solidFill>
                  <a:srgbClr val="242424"/>
                </a:solidFill>
                <a:uFillTx/>
                <a:latin typeface="Calibri" pitchFamily="34"/>
                <a:ea typeface="Arial"/>
                <a:cs typeface="Calibri" pitchFamily="34"/>
              </a:rPr>
              <a:t>L’appui de notre studio pédagogique </a:t>
            </a:r>
            <a:r>
              <a:rPr lang="fr-FR" sz="1800" b="0" i="0" u="none" strike="noStrike" kern="0" cap="none" spc="0" baseline="0">
                <a:solidFill>
                  <a:srgbClr val="242424"/>
                </a:solidFill>
                <a:uFillTx/>
                <a:latin typeface="Wingdings" pitchFamily="2"/>
                <a:ea typeface="Arial"/>
                <a:cs typeface="Calibri" pitchFamily="34"/>
              </a:rPr>
              <a:t></a:t>
            </a:r>
            <a:r>
              <a:rPr lang="fr-FR" sz="1800" b="0" i="0" u="none" strike="noStrike" kern="0" cap="none" spc="0" baseline="0">
                <a:solidFill>
                  <a:srgbClr val="242424"/>
                </a:solidFill>
                <a:uFillTx/>
                <a:latin typeface="Calibri" pitchFamily="34"/>
                <a:ea typeface="Arial"/>
                <a:cs typeface="Calibri" pitchFamily="34"/>
              </a:rPr>
              <a:t> pour affiner vos besoins en compétences et définir la mission qui pourrait être confiée au futur apprenant.</a:t>
            </a:r>
          </a:p>
        </p:txBody>
      </p:sp>
      <p:sp>
        <p:nvSpPr>
          <p:cNvPr id="9" name="ZoneTexte 19">
            <a:extLst>
              <a:ext uri="{FF2B5EF4-FFF2-40B4-BE49-F238E27FC236}">
                <a16:creationId xmlns:a16="http://schemas.microsoft.com/office/drawing/2014/main" id="{DAF918AE-C5A1-9B45-E3D8-DA9B80228038}"/>
              </a:ext>
            </a:extLst>
          </p:cNvPr>
          <p:cNvSpPr txBox="1"/>
          <p:nvPr/>
        </p:nvSpPr>
        <p:spPr>
          <a:xfrm>
            <a:off x="1284786" y="4806095"/>
            <a:ext cx="9044449" cy="147733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800" b="0" i="0" u="none" strike="noStrike" kern="0" cap="none" spc="0" baseline="0">
                <a:solidFill>
                  <a:srgbClr val="242424"/>
                </a:solidFill>
                <a:uFillTx/>
                <a:latin typeface="Calibri" pitchFamily="34"/>
                <a:ea typeface="Arial"/>
                <a:cs typeface="Calibri" pitchFamily="34"/>
              </a:rPr>
              <a:t>&gt; </a:t>
            </a:r>
            <a:r>
              <a:rPr lang="fr-FR" sz="1800" b="1" i="0" u="none" strike="noStrike" kern="0" cap="none" spc="0" baseline="0">
                <a:solidFill>
                  <a:srgbClr val="242424"/>
                </a:solidFill>
                <a:uFillTx/>
                <a:latin typeface="Calibri" pitchFamily="34"/>
                <a:ea typeface="Arial"/>
                <a:cs typeface="Calibri" pitchFamily="34"/>
              </a:rPr>
              <a:t>une coordination informatique + mission handicap </a:t>
            </a:r>
            <a:r>
              <a:rPr lang="fr-FR" sz="1800" b="1" i="0" u="none" strike="noStrike" kern="0" cap="none" spc="0" baseline="0">
                <a:solidFill>
                  <a:srgbClr val="242424"/>
                </a:solidFill>
                <a:uFillTx/>
                <a:latin typeface="Wingdings" pitchFamily="2"/>
                <a:ea typeface="Arial"/>
                <a:cs typeface="Calibri" pitchFamily="34"/>
              </a:rPr>
              <a:t></a:t>
            </a:r>
            <a:r>
              <a:rPr lang="fr-FR" sz="1800" b="1" i="0" u="none" strike="noStrike" kern="0" cap="none" spc="0" baseline="0">
                <a:solidFill>
                  <a:srgbClr val="242424"/>
                </a:solidFill>
                <a:uFillTx/>
                <a:latin typeface="Calibri" pitchFamily="34"/>
                <a:ea typeface="Arial"/>
                <a:cs typeface="Calibri" pitchFamily="34"/>
              </a:rPr>
              <a:t> du montage du projet à l’intégration des psh dans les équipes :</a:t>
            </a: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Char char="-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800" b="0" i="0" u="none" strike="noStrike" kern="0" cap="none" spc="0" baseline="0">
                <a:solidFill>
                  <a:srgbClr val="242424"/>
                </a:solidFill>
                <a:uFillTx/>
                <a:latin typeface="Calibri" pitchFamily="34"/>
                <a:ea typeface="Arial"/>
                <a:cs typeface="Calibri" pitchFamily="34"/>
              </a:rPr>
              <a:t>Un sourcing sur mesure </a:t>
            </a: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Char char="-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800" b="0" i="0" u="none" strike="noStrike" kern="0" cap="none" spc="0" baseline="0">
                <a:solidFill>
                  <a:srgbClr val="242424"/>
                </a:solidFill>
                <a:uFillTx/>
                <a:latin typeface="Calibri" pitchFamily="34"/>
                <a:ea typeface="Arial"/>
                <a:cs typeface="Calibri" pitchFamily="34"/>
              </a:rPr>
              <a:t>Avec l’appui de nos référents handicap, un accompagnement tech/mission handicap et autour du handicap avant et lors de l’intégration des personnes dans vos équipes.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352;p15">
            <a:extLst>
              <a:ext uri="{FF2B5EF4-FFF2-40B4-BE49-F238E27FC236}">
                <a16:creationId xmlns:a16="http://schemas.microsoft.com/office/drawing/2014/main" id="{476F9F14-D2CF-3872-1E4E-D3D77C67ADB3}"/>
              </a:ext>
            </a:extLst>
          </p:cNvPr>
          <p:cNvSpPr txBox="1"/>
          <p:nvPr/>
        </p:nvSpPr>
        <p:spPr>
          <a:xfrm>
            <a:off x="0" y="0"/>
            <a:ext cx="11651229" cy="58477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45701" rIns="91421" bIns="45701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3200" b="1" i="0" u="none" strike="noStrike" kern="0" cap="none" spc="0" baseline="0">
                <a:solidFill>
                  <a:srgbClr val="800080"/>
                </a:solidFill>
                <a:uFillTx/>
                <a:latin typeface="Calibri"/>
                <a:ea typeface="Calibri"/>
                <a:cs typeface="Calibri"/>
              </a:rPr>
              <a:t>Les outils et ressources à votre disposition …</a:t>
            </a:r>
            <a:endParaRPr lang="fr-FR" sz="1400" b="0" i="0" u="none" strike="noStrike" kern="0" cap="none" spc="0" baseline="0">
              <a:solidFill>
                <a:srgbClr val="80008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F008C2EB-7E0C-3F70-90AF-D4C62E127741}"/>
              </a:ext>
            </a:extLst>
          </p:cNvPr>
          <p:cNvSpPr txBox="1"/>
          <p:nvPr/>
        </p:nvSpPr>
        <p:spPr>
          <a:xfrm>
            <a:off x="17785" y="2109209"/>
            <a:ext cx="3594899" cy="332399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285750" marR="0" lvl="3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400" b="1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rPr>
              <a:t>Deux publications de l’observatoire de l’Agefiph  </a:t>
            </a:r>
            <a:r>
              <a:rPr lang="fr-FR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rPr>
              <a:t>:</a:t>
            </a:r>
          </a:p>
          <a:p>
            <a:pPr marL="285750" marR="0" lvl="4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Char char="-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rPr>
              <a:t>l’une sur </a:t>
            </a:r>
            <a:r>
              <a:rPr lang="fr-FR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le numérique et l’emploi </a:t>
            </a:r>
            <a:r>
              <a:rPr lang="fr-FR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rPr>
              <a:t>publiée en janvier 2022,</a:t>
            </a:r>
          </a:p>
          <a:p>
            <a:pPr marL="285750" marR="0" lvl="4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Char char="-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rPr>
              <a:t>l’autre sur </a:t>
            </a:r>
            <a:r>
              <a:rPr lang="fr-FR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les transitions numériques, un accélérateur pour l’emploi des personnes en situation de handicap</a:t>
            </a:r>
            <a:r>
              <a:rPr lang="fr-FR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rPr>
              <a:t> publiée en novembre 2023 (enquête IFOP pour l’Agefiph – SEEPH 2023).</a:t>
            </a:r>
          </a:p>
          <a:p>
            <a:pPr marL="285750" marR="0" lvl="4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  <a:p>
            <a:pPr marL="285750" marR="0" lvl="3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400" b="1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rPr>
              <a:t>Une publication du magazine Situations de la Fondation Adecco</a:t>
            </a:r>
          </a:p>
          <a:p>
            <a:pPr marL="0" marR="0" lvl="3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rPr>
              <a:t>- </a:t>
            </a:r>
            <a:r>
              <a:rPr lang="fr-FR" sz="1400" b="1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rPr>
              <a:t> </a:t>
            </a:r>
            <a:r>
              <a:rPr lang="fr-FR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Transition numérique : quelles opportunités pour l’emploi des personnes handicapées ?</a:t>
            </a:r>
            <a:endParaRPr lang="fr-FR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4" name="Rectangle : coins arrondis 3">
            <a:extLst>
              <a:ext uri="{FF2B5EF4-FFF2-40B4-BE49-F238E27FC236}">
                <a16:creationId xmlns:a16="http://schemas.microsoft.com/office/drawing/2014/main" id="{5A70A793-A6FE-A4FC-DD97-B14D3615AAA4}"/>
              </a:ext>
            </a:extLst>
          </p:cNvPr>
          <p:cNvSpPr/>
          <p:nvPr/>
        </p:nvSpPr>
        <p:spPr>
          <a:xfrm>
            <a:off x="99550" y="1334841"/>
            <a:ext cx="2597627" cy="682910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800080"/>
          </a:solidFill>
          <a:ln w="25402" cap="flat">
            <a:solidFill>
              <a:srgbClr val="FFFFFF"/>
            </a:solidFill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400" b="0" i="0" u="none" strike="noStrike" kern="0" cap="none" spc="0" baseline="0">
                <a:solidFill>
                  <a:srgbClr val="FFFFFF"/>
                </a:solidFill>
                <a:uFillTx/>
                <a:latin typeface="Arial"/>
              </a:rPr>
              <a:t>Pour briller en réunion </a:t>
            </a:r>
          </a:p>
        </p:txBody>
      </p:sp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id="{943BCAC5-9CE8-3CD1-5022-A1F6B655B6E1}"/>
              </a:ext>
            </a:extLst>
          </p:cNvPr>
          <p:cNvSpPr/>
          <p:nvPr/>
        </p:nvSpPr>
        <p:spPr>
          <a:xfrm>
            <a:off x="7548893" y="1154850"/>
            <a:ext cx="2597627" cy="682910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800080"/>
          </a:solidFill>
          <a:ln w="25402" cap="flat">
            <a:solidFill>
              <a:srgbClr val="FFFFFF"/>
            </a:solidFill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400" b="0" i="0" u="none" strike="noStrike" kern="0" cap="none" spc="0" baseline="0">
                <a:solidFill>
                  <a:srgbClr val="FFFFFF"/>
                </a:solidFill>
                <a:uFillTx/>
                <a:latin typeface="Arial"/>
              </a:rPr>
              <a:t>Pour se sentir moins seul(e) !</a:t>
            </a:r>
          </a:p>
        </p:txBody>
      </p:sp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8460947A-8066-EA1C-5013-FEEB834A1980}"/>
              </a:ext>
            </a:extLst>
          </p:cNvPr>
          <p:cNvSpPr/>
          <p:nvPr/>
        </p:nvSpPr>
        <p:spPr>
          <a:xfrm>
            <a:off x="4119289" y="1837761"/>
            <a:ext cx="2597627" cy="682910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800080"/>
          </a:solidFill>
          <a:ln w="25402" cap="flat">
            <a:solidFill>
              <a:srgbClr val="FFFFFF"/>
            </a:solidFill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400" b="0" i="0" u="none" strike="noStrike" kern="0" cap="none" spc="0" baseline="0">
                <a:solidFill>
                  <a:srgbClr val="FFFFFF"/>
                </a:solidFill>
                <a:uFillTx/>
                <a:latin typeface="Arial"/>
              </a:rPr>
              <a:t>Pour ne pas passer à côté d’un bon conseil/outils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FC842263-FF31-E5DF-F35A-3FCC87B5E9BE}"/>
              </a:ext>
            </a:extLst>
          </p:cNvPr>
          <p:cNvSpPr txBox="1"/>
          <p:nvPr/>
        </p:nvSpPr>
        <p:spPr>
          <a:xfrm>
            <a:off x="3825099" y="2755535"/>
            <a:ext cx="3594899" cy="418575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285750" marR="0" lvl="3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400" b="1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rPr>
              <a:t>l’offre de service de l’Agefiph au service de l’inclusion et de la compensation du handicap. </a:t>
            </a:r>
            <a:endParaRPr lang="fr-FR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  <a:p>
            <a:pPr marL="285750" marR="0" lvl="4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Char char="-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Les appuis spécifiques</a:t>
            </a:r>
            <a:endParaRPr lang="fr-FR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  <a:p>
            <a:pPr marL="285750" marR="0" lvl="4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Char char="-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Les aides financières </a:t>
            </a:r>
            <a:endParaRPr lang="fr-FR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  <a:p>
            <a:pPr marL="285750" marR="0" lvl="4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  <a:p>
            <a:pPr marL="285750" marR="0" lvl="3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400" b="1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L’offre de conseil et d’accompagnement de l’Agefiph</a:t>
            </a:r>
            <a:endParaRPr lang="fr-FR" sz="1400" b="1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  <a:p>
            <a:pPr marL="285750" marR="0" lvl="3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Char char="-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rPr>
              <a:t>Des outils pour sensibiliser</a:t>
            </a:r>
          </a:p>
          <a:p>
            <a:pPr marL="285750" marR="0" lvl="3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Char char="-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rPr>
              <a:t>Des modules de professionnalisation</a:t>
            </a:r>
          </a:p>
          <a:p>
            <a:pPr marL="285750" marR="0" lvl="3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Char char="-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rPr>
              <a:t>Le diagnostic action</a:t>
            </a:r>
          </a:p>
          <a:p>
            <a:pPr marL="285750" marR="0" lvl="3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Char char="-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rPr>
              <a:t>La convention entreprise</a:t>
            </a:r>
          </a:p>
          <a:p>
            <a:pPr marL="285750" marR="0" lvl="3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Char char="-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  <a:p>
            <a:pPr marL="285750" marR="0" lvl="3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rPr>
              <a:t>Mais aussi, </a:t>
            </a:r>
          </a:p>
          <a:p>
            <a:pPr marL="285750" marR="0" lvl="3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Char char="-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Le dispositif Declics Numériques </a:t>
            </a:r>
            <a:endParaRPr lang="fr-FR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  <a:p>
            <a:pPr marL="285750" marR="0" lvl="3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Char char="-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rPr>
              <a:t>Engagez votre entreprise avec le </a:t>
            </a:r>
            <a:r>
              <a:rPr lang="fr-FR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j’Agis </a:t>
            </a:r>
            <a:r>
              <a:rPr lang="fr-FR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rPr>
              <a:t>(attention le site est en cours de mise à jour !)</a:t>
            </a:r>
          </a:p>
          <a:p>
            <a:pPr marL="285750" marR="0" lvl="3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Char char="-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5DDA157C-0F1D-DDEC-CE77-8BEF41616B9C}"/>
              </a:ext>
            </a:extLst>
          </p:cNvPr>
          <p:cNvSpPr txBox="1"/>
          <p:nvPr/>
        </p:nvSpPr>
        <p:spPr>
          <a:xfrm>
            <a:off x="7761308" y="1786042"/>
            <a:ext cx="3594899" cy="397031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3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400" b="0" i="0" u="none" strike="noStrike" kern="0" cap="none" spc="0" baseline="0" dirty="0">
              <a:solidFill>
                <a:srgbClr val="000000"/>
              </a:solidFill>
              <a:uFillTx/>
              <a:latin typeface="Calibri" pitchFamily="34"/>
              <a:ea typeface="Arial"/>
              <a:cs typeface="Calibri" pitchFamily="34"/>
            </a:endParaRPr>
          </a:p>
          <a:p>
            <a:pPr marL="285750" marR="0" lvl="4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400" b="1" i="0" u="none" strike="noStrike" kern="0" cap="none" spc="0" baseline="0" dirty="0">
                <a:solidFill>
                  <a:srgbClr val="000000"/>
                </a:solidFill>
                <a:uFillTx/>
                <a:latin typeface="Calibri" pitchFamily="34"/>
                <a:ea typeface="Arial"/>
                <a:cs typeface="Calibri" pitchFamily="34"/>
              </a:rPr>
              <a:t>Catherine Cuq / diagnostic numérique</a:t>
            </a:r>
          </a:p>
          <a:p>
            <a:pPr marL="0" marR="0" lvl="4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400" b="0" i="0" u="none" strike="noStrike" kern="0" cap="none" spc="0" baseline="0" dirty="0">
                <a:solidFill>
                  <a:srgbClr val="000000"/>
                </a:solidFill>
                <a:uFillTx/>
                <a:latin typeface="Calibri" pitchFamily="34"/>
                <a:ea typeface="Arial"/>
                <a:cs typeface="Calibri" pitchFamily="34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catherine.cuq@cgi.com</a:t>
            </a:r>
            <a:endParaRPr lang="fr-FR" sz="1400" b="0" i="0" u="none" strike="noStrike" kern="0" cap="none" spc="0" baseline="0" dirty="0">
              <a:solidFill>
                <a:srgbClr val="000000"/>
              </a:solidFill>
              <a:uFillTx/>
              <a:latin typeface="Calibri" pitchFamily="34"/>
              <a:ea typeface="Arial"/>
              <a:cs typeface="Calibri" pitchFamily="34"/>
            </a:endParaRPr>
          </a:p>
          <a:p>
            <a:pPr marL="0" marR="0" lvl="4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400" b="0" i="0" u="none" strike="noStrike" kern="0" cap="none" spc="0" baseline="0" dirty="0">
                <a:solidFill>
                  <a:srgbClr val="000000"/>
                </a:solidFill>
                <a:uFillTx/>
                <a:latin typeface="Calibri" pitchFamily="34"/>
                <a:ea typeface="Arial"/>
                <a:cs typeface="Calibri" pitchFamily="34"/>
              </a:rPr>
              <a:t>+33 6 37 29 77 73</a:t>
            </a:r>
          </a:p>
          <a:p>
            <a:pPr marL="0" marR="0" lvl="4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400" b="0" i="0" u="none" strike="noStrike" kern="0" cap="none" spc="0" baseline="0" dirty="0">
              <a:solidFill>
                <a:srgbClr val="000000"/>
              </a:solidFill>
              <a:uFillTx/>
              <a:latin typeface="Calibri" pitchFamily="34"/>
              <a:ea typeface="Arial"/>
              <a:cs typeface="Calibri" pitchFamily="34"/>
            </a:endParaRPr>
          </a:p>
          <a:p>
            <a:pPr marL="285750" marR="0" lvl="4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400" b="1" i="0" u="none" strike="noStrike" kern="0" cap="none" spc="0" baseline="0" dirty="0" err="1">
                <a:solidFill>
                  <a:srgbClr val="000000"/>
                </a:solidFill>
                <a:uFillTx/>
                <a:latin typeface="Calibri" pitchFamily="34"/>
                <a:ea typeface="Arial"/>
                <a:cs typeface="Calibri" pitchFamily="34"/>
              </a:rPr>
              <a:t>Stéfanie</a:t>
            </a:r>
            <a:r>
              <a:rPr lang="fr-FR" sz="1400" b="1" i="0" u="none" strike="noStrike" kern="0" cap="none" spc="0" baseline="0" dirty="0">
                <a:solidFill>
                  <a:srgbClr val="000000"/>
                </a:solidFill>
                <a:uFillTx/>
                <a:latin typeface="Calibri" pitchFamily="34"/>
                <a:ea typeface="Arial"/>
                <a:cs typeface="Calibri" pitchFamily="34"/>
              </a:rPr>
              <a:t> Dubreuil /SAS Simplon</a:t>
            </a:r>
          </a:p>
          <a:p>
            <a:pPr marL="0" marR="0" lvl="4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400" b="0" i="0" u="none" strike="noStrike" kern="0" cap="none" spc="0" baseline="0" dirty="0">
                <a:solidFill>
                  <a:srgbClr val="000000"/>
                </a:solidFill>
                <a:uFillTx/>
                <a:latin typeface="Calibri" pitchFamily="34"/>
                <a:ea typeface="Arial"/>
                <a:cs typeface="Calibri" pitchFamily="34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sdubreuil.ext@simplon.co</a:t>
            </a:r>
            <a:endParaRPr lang="fr-FR" sz="1400" b="0" i="0" u="none" strike="noStrike" kern="0" cap="none" spc="0" baseline="0" dirty="0">
              <a:solidFill>
                <a:srgbClr val="000000"/>
              </a:solidFill>
              <a:uFillTx/>
              <a:latin typeface="Calibri" pitchFamily="34"/>
              <a:ea typeface="Arial"/>
              <a:cs typeface="Calibri" pitchFamily="34"/>
            </a:endParaRPr>
          </a:p>
          <a:p>
            <a:pPr marL="0" marR="0" lvl="4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400" b="0" i="0" u="none" strike="noStrike" kern="0" cap="none" spc="0" baseline="0" dirty="0">
                <a:solidFill>
                  <a:srgbClr val="242424"/>
                </a:solidFill>
                <a:uFillTx/>
                <a:latin typeface="Calibri" pitchFamily="34"/>
                <a:ea typeface="Arial"/>
                <a:cs typeface="Calibri" pitchFamily="34"/>
              </a:rPr>
              <a:t>06 77 81 65 66</a:t>
            </a:r>
          </a:p>
          <a:p>
            <a:pPr marL="0" marR="0" lvl="4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400" b="0" i="0" u="none" strike="noStrike" kern="0" cap="none" spc="0" baseline="0" dirty="0">
              <a:solidFill>
                <a:srgbClr val="242424"/>
              </a:solidFill>
              <a:uFillTx/>
              <a:latin typeface="Calibri" pitchFamily="34"/>
              <a:ea typeface="Arial"/>
              <a:cs typeface="Calibri" pitchFamily="34"/>
            </a:endParaRPr>
          </a:p>
          <a:p>
            <a:pPr marL="285750" marR="0" lvl="4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400" b="1" i="0" u="none" strike="noStrike" kern="0" cap="none" spc="0" baseline="0" dirty="0">
                <a:solidFill>
                  <a:srgbClr val="242424"/>
                </a:solidFill>
                <a:uFillTx/>
                <a:latin typeface="Calibri" pitchFamily="34"/>
                <a:ea typeface="Arial"/>
                <a:cs typeface="Calibri" pitchFamily="34"/>
              </a:rPr>
              <a:t>Maylis de Solage /SAS Simplon</a:t>
            </a:r>
          </a:p>
          <a:p>
            <a:pPr marL="0" marR="0" lvl="4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400" b="0" i="0" u="none" strike="noStrike" kern="0" cap="none" spc="0" baseline="0" dirty="0">
                <a:solidFill>
                  <a:srgbClr val="000000"/>
                </a:solidFill>
                <a:uFillTx/>
                <a:latin typeface="Calibri" pitchFamily="34"/>
                <a:ea typeface="Arial"/>
                <a:cs typeface="Calibri" pitchFamily="34"/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mdesolages@simplon.co</a:t>
            </a:r>
            <a:endParaRPr lang="fr-FR" sz="1400" b="0" i="0" u="none" strike="noStrike" kern="0" cap="none" spc="0" baseline="0" dirty="0">
              <a:solidFill>
                <a:srgbClr val="000000"/>
              </a:solidFill>
              <a:uFillTx/>
              <a:latin typeface="Calibri" pitchFamily="34"/>
              <a:ea typeface="Arial"/>
              <a:cs typeface="Calibri" pitchFamily="34"/>
            </a:endParaRPr>
          </a:p>
          <a:p>
            <a:pPr marL="0" marR="0" lvl="4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400" b="0" i="0" u="none" strike="noStrike" kern="0" cap="none" spc="0" baseline="0" dirty="0">
                <a:solidFill>
                  <a:srgbClr val="000000"/>
                </a:solidFill>
                <a:uFillTx/>
                <a:latin typeface="Calibri" pitchFamily="34"/>
                <a:ea typeface="Arial"/>
                <a:cs typeface="Calibri" pitchFamily="34"/>
              </a:rPr>
              <a:t>0645341684</a:t>
            </a:r>
          </a:p>
          <a:p>
            <a:pPr marL="0" marR="0" lvl="4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400" b="0" i="0" u="none" strike="noStrike" kern="0" cap="none" spc="0" baseline="0" dirty="0">
              <a:solidFill>
                <a:srgbClr val="000000"/>
              </a:solidFill>
              <a:uFillTx/>
              <a:latin typeface="Calibri" pitchFamily="34"/>
              <a:ea typeface="Arial"/>
              <a:cs typeface="Calibri" pitchFamily="34"/>
            </a:endParaRPr>
          </a:p>
          <a:p>
            <a:pPr marL="285750" marR="0" lvl="3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400" b="1" i="0" u="none" strike="noStrike" kern="0" cap="none" spc="0" baseline="0" dirty="0">
                <a:solidFill>
                  <a:srgbClr val="000000"/>
                </a:solidFill>
                <a:uFillTx/>
                <a:latin typeface="Calibri" pitchFamily="34"/>
                <a:ea typeface="Arial"/>
                <a:cs typeface="Calibri" pitchFamily="34"/>
              </a:rPr>
              <a:t>Laure Celier / dynamique </a:t>
            </a:r>
            <a:r>
              <a:rPr lang="fr-FR" sz="1400" b="1" i="0" u="none" strike="noStrike" kern="0" cap="none" spc="0" baseline="0" dirty="0" err="1">
                <a:solidFill>
                  <a:srgbClr val="000000"/>
                </a:solidFill>
                <a:uFillTx/>
                <a:latin typeface="Calibri" pitchFamily="34"/>
                <a:ea typeface="Arial"/>
                <a:cs typeface="Calibri" pitchFamily="34"/>
              </a:rPr>
              <a:t>Thalent</a:t>
            </a:r>
            <a:r>
              <a:rPr lang="fr-FR" sz="1400" b="1" i="0" u="none" strike="noStrike" kern="0" cap="none" spc="0" baseline="0" dirty="0">
                <a:solidFill>
                  <a:srgbClr val="000000"/>
                </a:solidFill>
                <a:uFillTx/>
                <a:latin typeface="Calibri" pitchFamily="34"/>
                <a:ea typeface="Arial"/>
                <a:cs typeface="Calibri" pitchFamily="34"/>
              </a:rPr>
              <a:t> Digital</a:t>
            </a:r>
          </a:p>
          <a:p>
            <a:pPr marL="0" marR="0" lvl="3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400" b="0" i="0" u="none" strike="noStrike" kern="0" cap="none" spc="0" baseline="0" dirty="0">
                <a:solidFill>
                  <a:srgbClr val="000000"/>
                </a:solidFill>
                <a:uFillTx/>
                <a:latin typeface="Calibri" pitchFamily="34"/>
                <a:ea typeface="Arial"/>
                <a:cs typeface="Calibri" pitchFamily="34"/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l-celier@agefiph.asso.fr</a:t>
            </a:r>
            <a:endParaRPr lang="fr-FR" sz="1400" b="0" i="0" u="none" strike="noStrike" kern="0" cap="none" spc="0" baseline="0" dirty="0">
              <a:solidFill>
                <a:srgbClr val="000000"/>
              </a:solidFill>
              <a:uFillTx/>
              <a:latin typeface="Calibri" pitchFamily="34"/>
              <a:ea typeface="Arial"/>
              <a:cs typeface="Calibri" pitchFamily="34"/>
            </a:endParaRPr>
          </a:p>
          <a:p>
            <a:pPr marL="0" marR="0" lvl="3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400" b="0" i="0" u="none" strike="noStrike" kern="0" cap="none" spc="0" baseline="0" dirty="0">
                <a:solidFill>
                  <a:srgbClr val="000000"/>
                </a:solidFill>
                <a:uFillTx/>
                <a:latin typeface="Calibri" pitchFamily="34"/>
                <a:ea typeface="Arial"/>
                <a:cs typeface="Calibri" pitchFamily="34"/>
              </a:rPr>
              <a:t>06.67.05.43.38</a:t>
            </a:r>
          </a:p>
          <a:p>
            <a:pPr marL="0" marR="0" lvl="4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400" b="0" i="0" u="none" strike="noStrike" kern="0" cap="none" spc="0" baseline="0" dirty="0">
              <a:solidFill>
                <a:srgbClr val="242424"/>
              </a:solidFill>
              <a:uFillTx/>
              <a:latin typeface="Calibri" pitchFamily="34"/>
              <a:ea typeface="Arial"/>
              <a:cs typeface="Calibri" pitchFamily="34"/>
            </a:endParaRPr>
          </a:p>
          <a:p>
            <a:pPr marL="0" marR="0" lvl="4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400" b="0" i="0" u="none" strike="noStrike" kern="0" cap="none" spc="0" baseline="0" dirty="0">
              <a:solidFill>
                <a:srgbClr val="000000"/>
              </a:solidFill>
              <a:uFillTx/>
              <a:latin typeface="Calibri" pitchFamily="34"/>
              <a:ea typeface="Arial"/>
              <a:cs typeface="Arial"/>
            </a:endParaRPr>
          </a:p>
        </p:txBody>
      </p:sp>
      <p:pic>
        <p:nvPicPr>
          <p:cNvPr id="9" name="Image 9">
            <a:extLst>
              <a:ext uri="{FF2B5EF4-FFF2-40B4-BE49-F238E27FC236}">
                <a16:creationId xmlns:a16="http://schemas.microsoft.com/office/drawing/2014/main" id="{1BFD2ABD-A0A0-E7E8-F4AF-5E6C1283D0D4}"/>
              </a:ext>
            </a:extLst>
          </p:cNvPr>
          <p:cNvPicPr>
            <a:picLocks noChangeAspect="1"/>
          </p:cNvPicPr>
          <p:nvPr/>
        </p:nvPicPr>
        <p:blipFill>
          <a:blip r:embed="rId15"/>
          <a:srcRect b="15094"/>
          <a:stretch>
            <a:fillRect/>
          </a:stretch>
        </p:blipFill>
        <p:spPr>
          <a:xfrm>
            <a:off x="2174114" y="630899"/>
            <a:ext cx="1360499" cy="1155143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0" name="Image 13">
            <a:extLst>
              <a:ext uri="{FF2B5EF4-FFF2-40B4-BE49-F238E27FC236}">
                <a16:creationId xmlns:a16="http://schemas.microsoft.com/office/drawing/2014/main" id="{E2C6C484-0D52-AD8C-1A51-2CAE24B69D8C}"/>
              </a:ext>
            </a:extLst>
          </p:cNvPr>
          <p:cNvPicPr>
            <a:picLocks noChangeAspect="1"/>
          </p:cNvPicPr>
          <p:nvPr/>
        </p:nvPicPr>
        <p:blipFill>
          <a:blip r:embed="rId16"/>
          <a:srcRect b="13587"/>
          <a:stretch>
            <a:fillRect/>
          </a:stretch>
        </p:blipFill>
        <p:spPr>
          <a:xfrm>
            <a:off x="6269921" y="1274335"/>
            <a:ext cx="850428" cy="734875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1" name="Image 15">
            <a:extLst>
              <a:ext uri="{FF2B5EF4-FFF2-40B4-BE49-F238E27FC236}">
                <a16:creationId xmlns:a16="http://schemas.microsoft.com/office/drawing/2014/main" id="{8BD2DF36-ED3D-F407-946A-A211D1B6B699}"/>
              </a:ext>
            </a:extLst>
          </p:cNvPr>
          <p:cNvPicPr>
            <a:picLocks noChangeAspect="1"/>
          </p:cNvPicPr>
          <p:nvPr/>
        </p:nvPicPr>
        <p:blipFill>
          <a:blip r:embed="rId17"/>
          <a:srcRect b="15094"/>
          <a:stretch>
            <a:fillRect/>
          </a:stretch>
        </p:blipFill>
        <p:spPr>
          <a:xfrm>
            <a:off x="9353635" y="315669"/>
            <a:ext cx="1445547" cy="1227353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hème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Thème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CustomMKOP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KProdID">
    <vt:lpwstr>ZMChrome</vt:lpwstr>
  </property>
  <property fmtid="{D5CDD505-2E9C-101B-9397-08002B2CF9AE}" pid="3" name="SizeBefore">
    <vt:lpwstr>1578033</vt:lpwstr>
  </property>
  <property fmtid="{D5CDD505-2E9C-101B-9397-08002B2CF9AE}" pid="4" name="OptimizationTime">
    <vt:lpwstr>20240709_1802</vt:lpwstr>
  </property>
</Properties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967</TotalTime>
  <Words>982</Words>
  <Application>Microsoft Office PowerPoint</Application>
  <PresentationFormat>Grand écran</PresentationFormat>
  <Paragraphs>143</Paragraphs>
  <Slides>11</Slides>
  <Notes>11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20" baseType="lpstr">
      <vt:lpstr>Aptos</vt:lpstr>
      <vt:lpstr>Aptos Display</vt:lpstr>
      <vt:lpstr>Arial</vt:lpstr>
      <vt:lpstr>Calibri</vt:lpstr>
      <vt:lpstr>Nunito</vt:lpstr>
      <vt:lpstr>Nunito Sans</vt:lpstr>
      <vt:lpstr>Roboto Condensed</vt:lpstr>
      <vt:lpstr>Wingdings</vt:lpstr>
      <vt:lpstr>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Julien Ledru</dc:creator>
  <cp:lastModifiedBy>Laure Celier</cp:lastModifiedBy>
  <cp:revision>14</cp:revision>
  <dcterms:created xsi:type="dcterms:W3CDTF">2021-12-07T10:52:40Z</dcterms:created>
  <dcterms:modified xsi:type="dcterms:W3CDTF">2024-07-09T15:47:12Z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0x010100A3CF1C7FF19CA943BA435703ABBEDAF9</vt:lpwstr>
  </property>
  <property fmtid="{D5CDD505-2E9C-101B-9397-08002B2CF9AE}" pid="3" name="MediaServiceImageTags">
    <vt:lpwstr/>
  </property>
</Properties>
</file>